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81" r:id="rId5"/>
    <p:sldId id="282" r:id="rId6"/>
    <p:sldId id="276" r:id="rId7"/>
    <p:sldId id="284" r:id="rId8"/>
    <p:sldId id="283" r:id="rId9"/>
    <p:sldId id="262" r:id="rId10"/>
    <p:sldId id="263" r:id="rId11"/>
    <p:sldId id="275" r:id="rId12"/>
    <p:sldId id="285" r:id="rId13"/>
    <p:sldId id="264" r:id="rId14"/>
    <p:sldId id="265" r:id="rId15"/>
    <p:sldId id="280" r:id="rId16"/>
    <p:sldId id="286" r:id="rId17"/>
    <p:sldId id="266" r:id="rId18"/>
    <p:sldId id="288" r:id="rId19"/>
    <p:sldId id="267" r:id="rId20"/>
    <p:sldId id="277" r:id="rId21"/>
    <p:sldId id="270" r:id="rId22"/>
    <p:sldId id="271" r:id="rId23"/>
    <p:sldId id="272" r:id="rId24"/>
    <p:sldId id="273" r:id="rId25"/>
    <p:sldId id="274" r:id="rId26"/>
    <p:sldId id="28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8" autoAdjust="0"/>
    <p:restoredTop sz="94660"/>
  </p:normalViewPr>
  <p:slideViewPr>
    <p:cSldViewPr>
      <p:cViewPr varScale="1">
        <p:scale>
          <a:sx n="74" d="100"/>
          <a:sy n="74"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20" name="Footer Placeholder 19"/>
          <p:cNvSpPr>
            <a:spLocks noGrp="1"/>
          </p:cNvSpPr>
          <p:nvPr>
            <p:ph type="ftr" sz="quarter" idx="11"/>
          </p:nvPr>
        </p:nvSpPr>
        <p:spPr/>
        <p:txBody>
          <a:bodyPr/>
          <a:lstStyle>
            <a:extLst/>
          </a:lstStyle>
          <a:p>
            <a:endParaRPr lang="en-CA"/>
          </a:p>
        </p:txBody>
      </p:sp>
      <p:sp>
        <p:nvSpPr>
          <p:cNvPr id="10" name="Slide Number Placeholder 9"/>
          <p:cNvSpPr>
            <a:spLocks noGrp="1"/>
          </p:cNvSpPr>
          <p:nvPr>
            <p:ph type="sldNum" sz="quarter" idx="12"/>
          </p:nvPr>
        </p:nvSpPr>
        <p:spPr/>
        <p:txBody>
          <a:bodyPr/>
          <a:lstStyle>
            <a:extLst/>
          </a:lstStyle>
          <a:p>
            <a:fld id="{D5BDB7D8-4A39-4D11-9841-D432A7365D7C}" type="slidenum">
              <a:rPr lang="en-CA" smtClean="0"/>
              <a:pPr/>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5BDB7D8-4A39-4D11-9841-D432A7365D7C}" type="slidenum">
              <a:rPr lang="en-CA" smtClean="0"/>
              <a:pPr/>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D5BDB7D8-4A39-4D11-9841-D432A7365D7C}" type="slidenum">
              <a:rPr lang="en-CA" smtClean="0"/>
              <a:pPr/>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5BDB7D8-4A39-4D11-9841-D432A7365D7C}"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8D61AF7-0FE6-4423-B943-DA2DD34B8B09}" type="datetimeFigureOut">
              <a:rPr lang="en-CA" smtClean="0"/>
              <a:pPr/>
              <a:t>20/07/2011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5BDB7D8-4A39-4D11-9841-D432A7365D7C}" type="slidenum">
              <a:rPr lang="en-CA" smtClean="0"/>
              <a:pPr/>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8D61AF7-0FE6-4423-B943-DA2DD34B8B09}" type="datetimeFigureOut">
              <a:rPr lang="en-CA" smtClean="0"/>
              <a:pPr/>
              <a:t>20/07/2011</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5BDB7D8-4A39-4D11-9841-D432A7365D7C}" type="slidenum">
              <a:rPr lang="en-CA" smtClean="0"/>
              <a:pPr/>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qxb2_d9ilEw"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biologymad.com/resources/kidney.swf" TargetMode="External"/><Relationship Id="rId2" Type="http://schemas.openxmlformats.org/officeDocument/2006/relationships/hyperlink" Target="http://www.youtube.com/watch?v=glu0dzK4dbU" TargetMode="External"/><Relationship Id="rId1" Type="http://schemas.openxmlformats.org/officeDocument/2006/relationships/slideLayout" Target="../slideLayouts/slideLayout2.xml"/><Relationship Id="rId4" Type="http://schemas.openxmlformats.org/officeDocument/2006/relationships/hyperlink" Target="http://www.biologycorner.com/anatomy/urinary/kidney_coloring.htm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nytimes.com/2009/12/10/sports/10steroids.html?_r=1&amp;scp=2&amp;sq=steroids&amp;st=cs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hyperlink" Target="http://www.youtube.com/watch?v=glu0dzK4dbU"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biologymad.com/resources/kidney.sw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243408"/>
            <a:ext cx="7406640" cy="1472184"/>
          </a:xfrm>
        </p:spPr>
        <p:txBody>
          <a:bodyPr/>
          <a:lstStyle/>
          <a:p>
            <a:pPr algn="ctr"/>
            <a:r>
              <a:rPr lang="en-CA" dirty="0" smtClean="0"/>
              <a:t>Kidney Homeostasis</a:t>
            </a:r>
            <a:endParaRPr lang="en-CA" dirty="0"/>
          </a:p>
        </p:txBody>
      </p:sp>
      <p:sp>
        <p:nvSpPr>
          <p:cNvPr id="3" name="Subtitle 2"/>
          <p:cNvSpPr>
            <a:spLocks noGrp="1"/>
          </p:cNvSpPr>
          <p:nvPr>
            <p:ph type="subTitle" idx="1"/>
          </p:nvPr>
        </p:nvSpPr>
        <p:spPr>
          <a:xfrm>
            <a:off x="1475656" y="1340768"/>
            <a:ext cx="7406640" cy="1752600"/>
          </a:xfrm>
        </p:spPr>
        <p:txBody>
          <a:bodyPr/>
          <a:lstStyle/>
          <a:p>
            <a:pPr algn="ctr"/>
            <a:r>
              <a:rPr lang="en-CA" dirty="0" smtClean="0"/>
              <a:t>By: Marion Paxton and Rosanna </a:t>
            </a:r>
            <a:r>
              <a:rPr lang="en-CA" dirty="0" err="1" smtClean="0"/>
              <a:t>Parise</a:t>
            </a:r>
            <a:endParaRPr lang="en-CA" dirty="0"/>
          </a:p>
        </p:txBody>
      </p:sp>
      <p:pic>
        <p:nvPicPr>
          <p:cNvPr id="1026" name="Picture 2"/>
          <p:cNvPicPr>
            <a:picLocks noChangeAspect="1" noChangeArrowheads="1"/>
          </p:cNvPicPr>
          <p:nvPr/>
        </p:nvPicPr>
        <p:blipFill>
          <a:blip r:embed="rId2" cstate="print"/>
          <a:srcRect/>
          <a:stretch>
            <a:fillRect/>
          </a:stretch>
        </p:blipFill>
        <p:spPr bwMode="auto">
          <a:xfrm>
            <a:off x="3275856" y="2420888"/>
            <a:ext cx="3672408" cy="42346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Lesson Sequence</a:t>
            </a:r>
            <a:endParaRPr lang="en-CA" dirty="0"/>
          </a:p>
        </p:txBody>
      </p:sp>
      <p:sp>
        <p:nvSpPr>
          <p:cNvPr id="3" name="Content Placeholder 2"/>
          <p:cNvSpPr>
            <a:spLocks noGrp="1"/>
          </p:cNvSpPr>
          <p:nvPr>
            <p:ph idx="1"/>
          </p:nvPr>
        </p:nvSpPr>
        <p:spPr/>
        <p:txBody>
          <a:bodyPr>
            <a:normAutofit/>
          </a:bodyPr>
          <a:lstStyle/>
          <a:p>
            <a:r>
              <a:rPr lang="en-CA" sz="2500" b="1" i="1" dirty="0" smtClean="0"/>
              <a:t>Lesson 1:  </a:t>
            </a:r>
            <a:r>
              <a:rPr lang="en-CA" sz="2500" dirty="0" smtClean="0"/>
              <a:t>Kidney Structure and Function</a:t>
            </a:r>
            <a:br>
              <a:rPr lang="en-CA" sz="2500" dirty="0" smtClean="0"/>
            </a:br>
            <a:endParaRPr lang="en-CA" sz="2500" dirty="0" smtClean="0"/>
          </a:p>
          <a:p>
            <a:r>
              <a:rPr lang="en-CA" sz="2500" b="1" i="1" dirty="0" smtClean="0"/>
              <a:t>Lesson 2: </a:t>
            </a:r>
            <a:r>
              <a:rPr lang="en-CA" sz="2500" dirty="0" smtClean="0"/>
              <a:t>The </a:t>
            </a:r>
            <a:r>
              <a:rPr lang="en-CA" sz="2500" dirty="0" err="1" smtClean="0"/>
              <a:t>Nephron</a:t>
            </a:r>
            <a:r>
              <a:rPr lang="en-CA" sz="2500" dirty="0" smtClean="0"/>
              <a:t>: Filtration and </a:t>
            </a:r>
            <a:r>
              <a:rPr lang="en-CA" sz="2500" dirty="0" err="1" smtClean="0"/>
              <a:t>Reabsorption</a:t>
            </a:r>
            <a:r>
              <a:rPr lang="en-CA" sz="2500" dirty="0" smtClean="0"/>
              <a:t/>
            </a:r>
            <a:br>
              <a:rPr lang="en-CA" sz="2500" dirty="0" smtClean="0"/>
            </a:br>
            <a:endParaRPr lang="en-CA" sz="2500" dirty="0" smtClean="0"/>
          </a:p>
          <a:p>
            <a:r>
              <a:rPr lang="en-CA" sz="2500" b="1" i="1" dirty="0" smtClean="0"/>
              <a:t>Lesson 3: </a:t>
            </a:r>
            <a:r>
              <a:rPr lang="en-CA" sz="2500" dirty="0" smtClean="0"/>
              <a:t>Homeostasis:  Feedback Mechanisms</a:t>
            </a:r>
            <a:br>
              <a:rPr lang="en-CA" sz="2500" dirty="0" smtClean="0"/>
            </a:br>
            <a:endParaRPr lang="en-CA" sz="2500" dirty="0" smtClean="0"/>
          </a:p>
          <a:p>
            <a:r>
              <a:rPr lang="en-CA" sz="2500" b="1" i="1" dirty="0" smtClean="0"/>
              <a:t>Lesson 4:  </a:t>
            </a:r>
            <a:r>
              <a:rPr lang="en-CA" sz="2500" dirty="0" smtClean="0"/>
              <a:t>Lab: The Physiological Effects of Coffee</a:t>
            </a:r>
            <a:br>
              <a:rPr lang="en-CA" sz="2500" dirty="0" smtClean="0"/>
            </a:br>
            <a:endParaRPr lang="en-CA" sz="2500" dirty="0" smtClean="0"/>
          </a:p>
          <a:p>
            <a:r>
              <a:rPr lang="en-CA" sz="2500" b="1" i="1" dirty="0" smtClean="0"/>
              <a:t>Lesson 5:  </a:t>
            </a:r>
            <a:r>
              <a:rPr lang="en-CA" sz="2500" dirty="0" smtClean="0"/>
              <a:t>Kidney Transplant Article and Case Study</a:t>
            </a:r>
            <a:endParaRPr lang="en-CA" sz="25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sz="2800" dirty="0" smtClean="0"/>
              <a:t/>
            </a:r>
            <a:br>
              <a:rPr lang="en-CA" sz="2800" dirty="0" smtClean="0"/>
            </a:br>
            <a:r>
              <a:rPr lang="en-CA" sz="2800" dirty="0" smtClean="0"/>
              <a:t/>
            </a:r>
            <a:br>
              <a:rPr lang="en-CA" sz="2800" dirty="0" smtClean="0"/>
            </a:br>
            <a:r>
              <a:rPr lang="en-CA" sz="2800" dirty="0" smtClean="0"/>
              <a:t/>
            </a:r>
            <a:br>
              <a:rPr lang="en-CA" sz="2800" dirty="0" smtClean="0"/>
            </a:br>
            <a:r>
              <a:rPr lang="en-CA" sz="3300" dirty="0" smtClean="0"/>
              <a:t>Lesson 1:  Introduction to the Kidney: </a:t>
            </a:r>
            <a:br>
              <a:rPr lang="en-CA" sz="3300" dirty="0" smtClean="0"/>
            </a:br>
            <a:r>
              <a:rPr lang="en-CA" sz="3300" dirty="0" smtClean="0"/>
              <a:t>  Structure and Function</a:t>
            </a:r>
            <a:r>
              <a:rPr lang="en-CA" dirty="0" smtClean="0"/>
              <a:t/>
            </a:r>
            <a:br>
              <a:rPr lang="en-CA" dirty="0" smtClean="0"/>
            </a:br>
            <a:r>
              <a:rPr lang="en-CA" dirty="0" smtClean="0"/>
              <a:t/>
            </a:r>
            <a:br>
              <a:rPr lang="en-CA" dirty="0" smtClean="0"/>
            </a:br>
            <a:endParaRPr lang="en-CA" dirty="0"/>
          </a:p>
        </p:txBody>
      </p:sp>
      <p:sp>
        <p:nvSpPr>
          <p:cNvPr id="3" name="Content Placeholder 2"/>
          <p:cNvSpPr>
            <a:spLocks noGrp="1"/>
          </p:cNvSpPr>
          <p:nvPr>
            <p:ph idx="1"/>
          </p:nvPr>
        </p:nvSpPr>
        <p:spPr/>
        <p:txBody>
          <a:bodyPr>
            <a:normAutofit lnSpcReduction="10000"/>
          </a:bodyPr>
          <a:lstStyle/>
          <a:p>
            <a:r>
              <a:rPr lang="en-CA" sz="2500" dirty="0" smtClean="0">
                <a:solidFill>
                  <a:schemeClr val="accent3"/>
                </a:solidFill>
              </a:rPr>
              <a:t>KWL Chart </a:t>
            </a:r>
            <a:r>
              <a:rPr lang="en-CA" sz="2500" dirty="0" smtClean="0"/>
              <a:t>– have students fill in KW now and L after lesson 5 (self assessment)</a:t>
            </a:r>
            <a:br>
              <a:rPr lang="en-CA" sz="2500" dirty="0" smtClean="0"/>
            </a:br>
            <a:endParaRPr lang="en-CA" sz="2500" dirty="0" smtClean="0"/>
          </a:p>
          <a:p>
            <a:r>
              <a:rPr lang="en-CA" sz="2500" dirty="0" smtClean="0"/>
              <a:t>Intro </a:t>
            </a:r>
            <a:r>
              <a:rPr lang="en-CA" sz="2500" dirty="0" smtClean="0">
                <a:solidFill>
                  <a:schemeClr val="accent3"/>
                </a:solidFill>
              </a:rPr>
              <a:t>Video</a:t>
            </a:r>
            <a:r>
              <a:rPr lang="en-CA" sz="2500" dirty="0" smtClean="0"/>
              <a:t>: </a:t>
            </a:r>
          </a:p>
          <a:p>
            <a:r>
              <a:rPr lang="en-CA" sz="2500" dirty="0" smtClean="0">
                <a:hlinkClick r:id="rId2"/>
              </a:rPr>
              <a:t>http://www.youtube.com/watch?v=qxb2_d9ilEw</a:t>
            </a:r>
            <a:r>
              <a:rPr lang="en-CA" sz="2500" dirty="0" smtClean="0"/>
              <a:t/>
            </a:r>
            <a:br>
              <a:rPr lang="en-CA" sz="2500" dirty="0" smtClean="0"/>
            </a:br>
            <a:endParaRPr lang="en-CA" sz="2500" dirty="0" smtClean="0"/>
          </a:p>
          <a:p>
            <a:r>
              <a:rPr lang="en-CA" sz="2500" dirty="0" smtClean="0">
                <a:solidFill>
                  <a:schemeClr val="accent3"/>
                </a:solidFill>
              </a:rPr>
              <a:t>Group work</a:t>
            </a:r>
            <a:r>
              <a:rPr lang="en-CA" sz="2500" dirty="0" smtClean="0"/>
              <a:t>:</a:t>
            </a:r>
          </a:p>
          <a:p>
            <a:pPr lvl="1"/>
            <a:r>
              <a:rPr lang="en-CA" sz="2500" dirty="0" smtClean="0"/>
              <a:t>Provide students with basic </a:t>
            </a:r>
            <a:r>
              <a:rPr lang="en-CA" sz="2500" dirty="0" smtClean="0">
                <a:solidFill>
                  <a:schemeClr val="accent3"/>
                </a:solidFill>
              </a:rPr>
              <a:t>diagram</a:t>
            </a:r>
            <a:r>
              <a:rPr lang="en-CA" sz="2500" dirty="0" smtClean="0"/>
              <a:t> – have them fill in the name of each structure</a:t>
            </a:r>
          </a:p>
          <a:p>
            <a:pPr lvl="1"/>
            <a:r>
              <a:rPr lang="en-CA" sz="2500" dirty="0" smtClean="0"/>
              <a:t>Then, they will complete a </a:t>
            </a:r>
            <a:r>
              <a:rPr lang="en-CA" sz="2500" dirty="0" smtClean="0">
                <a:solidFill>
                  <a:schemeClr val="accent3"/>
                </a:solidFill>
              </a:rPr>
              <a:t>T chart </a:t>
            </a:r>
            <a:r>
              <a:rPr lang="en-CA" sz="2500" dirty="0" smtClean="0"/>
              <a:t>on the structure and function of the following:  kidney, renal veins, renal arteries, urinary bladder, urethra</a:t>
            </a:r>
          </a:p>
          <a:p>
            <a:pPr lvl="1"/>
            <a:endParaRPr lang="en-CA" sz="2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3000" dirty="0" smtClean="0"/>
              <a:t>Lesson 2:  The Kidney </a:t>
            </a:r>
            <a:r>
              <a:rPr lang="en-CA" sz="3000" dirty="0" err="1" smtClean="0"/>
              <a:t>Nephron</a:t>
            </a:r>
            <a:r>
              <a:rPr lang="en-CA" sz="3000" dirty="0" smtClean="0"/>
              <a:t>: </a:t>
            </a:r>
            <a:br>
              <a:rPr lang="en-CA" sz="3000" dirty="0" smtClean="0"/>
            </a:br>
            <a:r>
              <a:rPr lang="en-CA" sz="3000" dirty="0" smtClean="0"/>
              <a:t>Filtration and Re-absorption</a:t>
            </a:r>
            <a:endParaRPr lang="en-CA" sz="3000" dirty="0"/>
          </a:p>
        </p:txBody>
      </p:sp>
      <p:pic>
        <p:nvPicPr>
          <p:cNvPr id="6147" name="Picture 3"/>
          <p:cNvPicPr>
            <a:picLocks noGrp="1" noChangeAspect="1" noChangeArrowheads="1"/>
          </p:cNvPicPr>
          <p:nvPr>
            <p:ph idx="1"/>
          </p:nvPr>
        </p:nvPicPr>
        <p:blipFill>
          <a:blip r:embed="rId2" cstate="print"/>
          <a:srcRect/>
          <a:stretch>
            <a:fillRect/>
          </a:stretch>
        </p:blipFill>
        <p:spPr bwMode="auto">
          <a:xfrm>
            <a:off x="2195736" y="1628800"/>
            <a:ext cx="5616624" cy="5013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sz="2800" dirty="0" smtClean="0"/>
              <a:t/>
            </a:r>
            <a:br>
              <a:rPr lang="en-CA" sz="2800" dirty="0" smtClean="0"/>
            </a:br>
            <a:r>
              <a:rPr lang="en-CA" sz="3300" dirty="0" smtClean="0"/>
              <a:t>Lesson 2:  The Kidney </a:t>
            </a:r>
            <a:r>
              <a:rPr lang="en-CA" sz="3300" dirty="0" err="1" smtClean="0"/>
              <a:t>Nephron</a:t>
            </a:r>
            <a:r>
              <a:rPr lang="en-CA" sz="3300" dirty="0" smtClean="0"/>
              <a:t>: </a:t>
            </a:r>
            <a:br>
              <a:rPr lang="en-CA" sz="3300" dirty="0" smtClean="0"/>
            </a:br>
            <a:r>
              <a:rPr lang="en-CA" sz="3300" dirty="0" smtClean="0"/>
              <a:t>Filtration and Re-absorption</a:t>
            </a:r>
            <a:r>
              <a:rPr lang="en-CA" dirty="0" smtClean="0"/>
              <a:t/>
            </a:r>
            <a:br>
              <a:rPr lang="en-CA" dirty="0" smtClean="0"/>
            </a:br>
            <a:endParaRPr lang="en-CA" dirty="0"/>
          </a:p>
        </p:txBody>
      </p:sp>
      <p:sp>
        <p:nvSpPr>
          <p:cNvPr id="3" name="Content Placeholder 2"/>
          <p:cNvSpPr>
            <a:spLocks noGrp="1"/>
          </p:cNvSpPr>
          <p:nvPr>
            <p:ph idx="1"/>
          </p:nvPr>
        </p:nvSpPr>
        <p:spPr>
          <a:xfrm>
            <a:off x="1403648" y="1412776"/>
            <a:ext cx="7498080" cy="5256584"/>
          </a:xfrm>
        </p:spPr>
        <p:txBody>
          <a:bodyPr>
            <a:normAutofit lnSpcReduction="10000"/>
          </a:bodyPr>
          <a:lstStyle/>
          <a:p>
            <a:pPr marL="365760" lvl="1" indent="-283464">
              <a:spcBef>
                <a:spcPts val="600"/>
              </a:spcBef>
              <a:buSzPct val="80000"/>
              <a:buFont typeface="Wingdings 2"/>
              <a:buChar char=""/>
            </a:pPr>
            <a:r>
              <a:rPr lang="en-US" sz="2500" dirty="0" smtClean="0">
                <a:solidFill>
                  <a:schemeClr val="accent3"/>
                </a:solidFill>
              </a:rPr>
              <a:t>Teacher demo</a:t>
            </a:r>
            <a:r>
              <a:rPr lang="en-US" sz="2500" dirty="0" smtClean="0"/>
              <a:t> on passive transport</a:t>
            </a:r>
          </a:p>
          <a:p>
            <a:pPr marL="365760" lvl="1" indent="-283464">
              <a:spcBef>
                <a:spcPts val="600"/>
              </a:spcBef>
              <a:buSzPct val="80000"/>
              <a:buNone/>
            </a:pPr>
            <a:endParaRPr lang="en-CA" sz="2500" dirty="0" smtClean="0"/>
          </a:p>
          <a:p>
            <a:pPr marL="365760" lvl="1" indent="-283464">
              <a:spcBef>
                <a:spcPts val="600"/>
              </a:spcBef>
              <a:buSzPct val="80000"/>
              <a:buFont typeface="Wingdings 2"/>
              <a:buChar char=""/>
            </a:pPr>
            <a:r>
              <a:rPr lang="en-CA" sz="2500" dirty="0" err="1" smtClean="0"/>
              <a:t>Youtube</a:t>
            </a:r>
            <a:r>
              <a:rPr lang="en-CA" sz="2500" dirty="0" smtClean="0"/>
              <a:t> </a:t>
            </a:r>
            <a:r>
              <a:rPr lang="en-CA" sz="2500" dirty="0" smtClean="0">
                <a:solidFill>
                  <a:schemeClr val="accent3"/>
                </a:solidFill>
              </a:rPr>
              <a:t>video</a:t>
            </a:r>
            <a:r>
              <a:rPr lang="en-CA" sz="2500" dirty="0" smtClean="0"/>
              <a:t>:</a:t>
            </a:r>
          </a:p>
          <a:p>
            <a:pPr marL="612648" lvl="2" indent="-283464">
              <a:spcBef>
                <a:spcPts val="600"/>
              </a:spcBef>
              <a:buSzPct val="80000"/>
              <a:buFont typeface="Wingdings 2"/>
              <a:buChar char=""/>
            </a:pPr>
            <a:r>
              <a:rPr lang="en-US" sz="2000" u="sng" dirty="0" smtClean="0">
                <a:hlinkClick r:id="rId2"/>
              </a:rPr>
              <a:t>http://www.youtube.com/watch?v=glu0dzK4dbU</a:t>
            </a:r>
            <a:r>
              <a:rPr lang="en-US" sz="1600" u="sng" dirty="0" smtClean="0"/>
              <a:t/>
            </a:r>
            <a:br>
              <a:rPr lang="en-US" sz="1600" u="sng" dirty="0" smtClean="0"/>
            </a:br>
            <a:endParaRPr lang="en-US" sz="1600" u="sng" dirty="0" smtClean="0"/>
          </a:p>
          <a:p>
            <a:pPr marL="365760" lvl="1" indent="-283464">
              <a:spcBef>
                <a:spcPts val="600"/>
              </a:spcBef>
              <a:buSzPct val="80000"/>
              <a:buFont typeface="Wingdings 2"/>
              <a:buChar char=""/>
            </a:pPr>
            <a:r>
              <a:rPr lang="en-CA" sz="2500" dirty="0" smtClean="0"/>
              <a:t>Interactive </a:t>
            </a:r>
            <a:r>
              <a:rPr lang="en-CA" sz="2500" dirty="0" smtClean="0">
                <a:solidFill>
                  <a:schemeClr val="accent3"/>
                </a:solidFill>
              </a:rPr>
              <a:t>Site</a:t>
            </a:r>
            <a:r>
              <a:rPr lang="en-CA" sz="2500" dirty="0" smtClean="0"/>
              <a:t>:</a:t>
            </a:r>
          </a:p>
          <a:p>
            <a:pPr marL="612648" lvl="2" indent="-283464">
              <a:spcBef>
                <a:spcPts val="600"/>
              </a:spcBef>
              <a:buSzPct val="80000"/>
              <a:buFont typeface="Wingdings 2"/>
              <a:buChar char=""/>
            </a:pPr>
            <a:r>
              <a:rPr lang="fr-FR" sz="2000" u="sng" dirty="0" smtClean="0">
                <a:hlinkClick r:id="rId3"/>
              </a:rPr>
              <a:t>http://www.biologymad.com/resources/kidney.swf</a:t>
            </a:r>
            <a:endParaRPr lang="fr-FR" sz="2000" u="sng" dirty="0" smtClean="0"/>
          </a:p>
          <a:p>
            <a:pPr marL="612648" lvl="2" indent="-283464">
              <a:spcBef>
                <a:spcPts val="600"/>
              </a:spcBef>
              <a:buSzPct val="80000"/>
              <a:buFont typeface="Wingdings 2"/>
              <a:buChar char=""/>
            </a:pPr>
            <a:endParaRPr lang="fr-FR" sz="2000" u="sng" dirty="0" smtClean="0"/>
          </a:p>
          <a:p>
            <a:pPr marL="91440">
              <a:buSzPct val="150000"/>
              <a:buFont typeface="Arial" pitchFamily="34" charset="0"/>
              <a:buChar char="•"/>
            </a:pPr>
            <a:r>
              <a:rPr lang="en-US" sz="2500" dirty="0" smtClean="0">
                <a:solidFill>
                  <a:schemeClr val="accent3"/>
                </a:solidFill>
              </a:rPr>
              <a:t>Role play </a:t>
            </a:r>
            <a:r>
              <a:rPr lang="en-US" sz="2500" dirty="0" smtClean="0"/>
              <a:t>exercise where students are the filtrate and  </a:t>
            </a:r>
          </a:p>
          <a:p>
            <a:pPr marL="91440">
              <a:buSzPct val="100000"/>
              <a:buNone/>
            </a:pPr>
            <a:r>
              <a:rPr lang="en-US" sz="2500" dirty="0" smtClean="0"/>
              <a:t>   classroom desks are arranged as the </a:t>
            </a:r>
            <a:r>
              <a:rPr lang="en-US" sz="2500" dirty="0" err="1" smtClean="0"/>
              <a:t>nephron</a:t>
            </a:r>
            <a:r>
              <a:rPr lang="en-US" sz="2500" dirty="0" smtClean="0"/>
              <a:t/>
            </a:r>
            <a:br>
              <a:rPr lang="en-US" sz="2500" dirty="0" smtClean="0"/>
            </a:br>
            <a:endParaRPr lang="en-CA" sz="2500" dirty="0" smtClean="0"/>
          </a:p>
          <a:p>
            <a:pPr marL="91440">
              <a:buSzPct val="150000"/>
              <a:buFont typeface="Arial" pitchFamily="34" charset="0"/>
              <a:buChar char="•"/>
            </a:pPr>
            <a:r>
              <a:rPr lang="en-CA" sz="2500" dirty="0" smtClean="0">
                <a:solidFill>
                  <a:schemeClr val="accent3"/>
                </a:solidFill>
              </a:rPr>
              <a:t>Worksheet:</a:t>
            </a:r>
          </a:p>
          <a:p>
            <a:pPr marL="365760" lvl="1">
              <a:buClr>
                <a:schemeClr val="accent2"/>
              </a:buClr>
              <a:buSzPct val="150000"/>
              <a:buFont typeface="Arial" pitchFamily="34" charset="0"/>
              <a:buChar char="•"/>
            </a:pPr>
            <a:r>
              <a:rPr lang="en-CA" sz="1600" dirty="0" smtClean="0">
                <a:hlinkClick r:id="rId4"/>
              </a:rPr>
              <a:t>http://www.biologycorner.com/anatomy/urinary/kidney_coloring.html</a:t>
            </a:r>
            <a:endParaRPr lang="fr-FR" sz="1600" dirty="0" smtClean="0"/>
          </a:p>
          <a:p>
            <a:pPr marL="612648" lvl="2" indent="-283464">
              <a:spcBef>
                <a:spcPts val="600"/>
              </a:spcBef>
              <a:buSzPct val="80000"/>
              <a:buNone/>
            </a:pPr>
            <a:endParaRPr lang="fr-FR" sz="2000" u="sng" dirty="0" smtClean="0"/>
          </a:p>
          <a:p>
            <a:pPr marL="612648" lvl="2" indent="-283464">
              <a:spcBef>
                <a:spcPts val="600"/>
              </a:spcBef>
              <a:buSzPct val="80000"/>
              <a:buFont typeface="Wingdings 2"/>
              <a:buChar char=""/>
            </a:pPr>
            <a:endParaRPr lang="en-CA"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sz="2800" dirty="0" smtClean="0"/>
              <a:t/>
            </a:r>
            <a:br>
              <a:rPr lang="en-CA" sz="2800" dirty="0" smtClean="0"/>
            </a:br>
            <a:r>
              <a:rPr lang="en-CA" sz="3300" dirty="0" smtClean="0"/>
              <a:t>Lesson 3:  </a:t>
            </a:r>
            <a:br>
              <a:rPr lang="en-CA" sz="3300" dirty="0" smtClean="0"/>
            </a:br>
            <a:r>
              <a:rPr lang="en-CA" sz="3300" dirty="0" smtClean="0"/>
              <a:t>Homeostasis:  Feedback Mechanisms</a:t>
            </a:r>
            <a:r>
              <a:rPr lang="en-CA" dirty="0" smtClean="0"/>
              <a:t/>
            </a:r>
            <a:br>
              <a:rPr lang="en-CA" dirty="0" smtClean="0"/>
            </a:br>
            <a:endParaRPr lang="en-CA"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2699792" y="1412776"/>
            <a:ext cx="4752528" cy="5445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3000" dirty="0" smtClean="0"/>
              <a:t>Lesson 3:  </a:t>
            </a:r>
            <a:br>
              <a:rPr lang="en-CA" sz="3000" dirty="0" smtClean="0"/>
            </a:br>
            <a:r>
              <a:rPr lang="en-CA" sz="3000" dirty="0" smtClean="0"/>
              <a:t>Homeostasis:  Feedback Mechanisms</a:t>
            </a:r>
            <a:endParaRPr lang="en-CA" sz="3000" dirty="0"/>
          </a:p>
        </p:txBody>
      </p:sp>
      <p:sp>
        <p:nvSpPr>
          <p:cNvPr id="3" name="Content Placeholder 2"/>
          <p:cNvSpPr>
            <a:spLocks noGrp="1"/>
          </p:cNvSpPr>
          <p:nvPr>
            <p:ph idx="1"/>
          </p:nvPr>
        </p:nvSpPr>
        <p:spPr>
          <a:xfrm>
            <a:off x="1435608" y="1447800"/>
            <a:ext cx="7498080" cy="5410200"/>
          </a:xfrm>
        </p:spPr>
        <p:txBody>
          <a:bodyPr>
            <a:normAutofit/>
          </a:bodyPr>
          <a:lstStyle/>
          <a:p>
            <a:r>
              <a:rPr lang="en-CA" dirty="0" smtClean="0"/>
              <a:t>Quick review of the </a:t>
            </a:r>
            <a:r>
              <a:rPr lang="en-CA" dirty="0" err="1" smtClean="0"/>
              <a:t>nephron</a:t>
            </a:r>
            <a:r>
              <a:rPr lang="en-CA" dirty="0" smtClean="0"/>
              <a:t> – </a:t>
            </a:r>
            <a:r>
              <a:rPr lang="en-CA" dirty="0" smtClean="0">
                <a:solidFill>
                  <a:schemeClr val="accent3"/>
                </a:solidFill>
              </a:rPr>
              <a:t>quiz</a:t>
            </a:r>
          </a:p>
          <a:p>
            <a:endParaRPr lang="en-CA" dirty="0" smtClean="0"/>
          </a:p>
          <a:p>
            <a:r>
              <a:rPr lang="en-CA" dirty="0" smtClean="0"/>
              <a:t>Introduce hormone </a:t>
            </a:r>
            <a:r>
              <a:rPr lang="en-CA" dirty="0" smtClean="0">
                <a:solidFill>
                  <a:schemeClr val="accent3"/>
                </a:solidFill>
              </a:rPr>
              <a:t>ADH</a:t>
            </a:r>
            <a:r>
              <a:rPr lang="en-CA" dirty="0" smtClean="0"/>
              <a:t> and </a:t>
            </a:r>
            <a:r>
              <a:rPr lang="en-CA" dirty="0" smtClean="0">
                <a:solidFill>
                  <a:schemeClr val="accent3"/>
                </a:solidFill>
              </a:rPr>
              <a:t>ADH feedback loop</a:t>
            </a:r>
            <a:r>
              <a:rPr lang="en-CA" dirty="0" smtClean="0"/>
              <a:t> (refer to picture – slide 14)</a:t>
            </a:r>
            <a:br>
              <a:rPr lang="en-CA" dirty="0" smtClean="0"/>
            </a:br>
            <a:endParaRPr lang="en-CA" dirty="0" smtClean="0"/>
          </a:p>
          <a:p>
            <a:r>
              <a:rPr lang="en-CA" dirty="0" smtClean="0"/>
              <a:t>Have students </a:t>
            </a:r>
            <a:r>
              <a:rPr lang="en-CA" dirty="0" smtClean="0">
                <a:solidFill>
                  <a:schemeClr val="accent3"/>
                </a:solidFill>
              </a:rPr>
              <a:t>read</a:t>
            </a:r>
            <a:r>
              <a:rPr lang="en-CA" dirty="0" smtClean="0"/>
              <a:t> about this feedback loop in pairs – pg 117 (McGraw Hill Biology 12)</a:t>
            </a:r>
            <a:br>
              <a:rPr lang="en-CA" dirty="0" smtClean="0"/>
            </a:br>
            <a:endParaRPr lang="en-CA"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3000" dirty="0" smtClean="0"/>
              <a:t>Lesson 3:  </a:t>
            </a:r>
            <a:br>
              <a:rPr lang="en-CA" sz="3000" dirty="0" smtClean="0"/>
            </a:br>
            <a:r>
              <a:rPr lang="en-CA" sz="3000" dirty="0" smtClean="0"/>
              <a:t>Homeostasis:  Feedback Mechanisms</a:t>
            </a:r>
            <a:endParaRPr lang="en-CA" sz="3000" dirty="0"/>
          </a:p>
        </p:txBody>
      </p:sp>
      <p:sp>
        <p:nvSpPr>
          <p:cNvPr id="3" name="Content Placeholder 2"/>
          <p:cNvSpPr>
            <a:spLocks noGrp="1"/>
          </p:cNvSpPr>
          <p:nvPr>
            <p:ph idx="1"/>
          </p:nvPr>
        </p:nvSpPr>
        <p:spPr>
          <a:xfrm>
            <a:off x="1403648" y="1556792"/>
            <a:ext cx="7498080" cy="4861520"/>
          </a:xfrm>
        </p:spPr>
        <p:txBody>
          <a:bodyPr>
            <a:normAutofit/>
          </a:bodyPr>
          <a:lstStyle/>
          <a:p>
            <a:r>
              <a:rPr lang="en-CA" dirty="0" smtClean="0"/>
              <a:t>Students work in groups to come up with a way to demonstrate the </a:t>
            </a:r>
            <a:r>
              <a:rPr lang="en-CA" dirty="0" smtClean="0">
                <a:solidFill>
                  <a:schemeClr val="accent3"/>
                </a:solidFill>
              </a:rPr>
              <a:t>ADH feedback loop</a:t>
            </a:r>
            <a:r>
              <a:rPr lang="en-CA" dirty="0" smtClean="0"/>
              <a:t> to their peers </a:t>
            </a:r>
            <a:br>
              <a:rPr lang="en-CA" dirty="0" smtClean="0"/>
            </a:br>
            <a:endParaRPr lang="en-CA" dirty="0" smtClean="0"/>
          </a:p>
          <a:p>
            <a:r>
              <a:rPr lang="en-CA" dirty="0" smtClean="0"/>
              <a:t>Assign </a:t>
            </a:r>
            <a:r>
              <a:rPr lang="en-CA" dirty="0" smtClean="0">
                <a:solidFill>
                  <a:schemeClr val="accent3"/>
                </a:solidFill>
              </a:rPr>
              <a:t>homework questions </a:t>
            </a:r>
          </a:p>
          <a:p>
            <a:pPr>
              <a:buNone/>
            </a:pPr>
            <a:r>
              <a:rPr lang="en-CA" dirty="0" smtClean="0"/>
              <a:t>   from textbook – to be taken </a:t>
            </a:r>
          </a:p>
          <a:p>
            <a:pPr>
              <a:buNone/>
            </a:pPr>
            <a:r>
              <a:rPr lang="en-CA" dirty="0" smtClean="0"/>
              <a:t>   up next day:</a:t>
            </a:r>
          </a:p>
          <a:p>
            <a:pPr lvl="3"/>
            <a:r>
              <a:rPr lang="en-CA" dirty="0" smtClean="0"/>
              <a:t>Pg 120 Q’s 4-6</a:t>
            </a:r>
          </a:p>
          <a:p>
            <a:pPr lvl="3"/>
            <a:r>
              <a:rPr lang="en-CA" dirty="0" smtClean="0"/>
              <a:t>Pg 134 Q’s 7, 12</a:t>
            </a:r>
          </a:p>
          <a:p>
            <a:endParaRPr lang="en-CA" dirty="0"/>
          </a:p>
        </p:txBody>
      </p:sp>
      <p:pic>
        <p:nvPicPr>
          <p:cNvPr id="2050" name="Picture 2" descr="C:\Users\User\AppData\Local\Microsoft\Windows\Temporary Internet Files\Content.IE5\W7BCEK3H\MC900441902[1].wmf"/>
          <p:cNvPicPr>
            <a:picLocks noChangeAspect="1" noChangeArrowheads="1"/>
          </p:cNvPicPr>
          <p:nvPr/>
        </p:nvPicPr>
        <p:blipFill>
          <a:blip r:embed="rId2" cstate="print"/>
          <a:srcRect/>
          <a:stretch>
            <a:fillRect/>
          </a:stretch>
        </p:blipFill>
        <p:spPr bwMode="auto">
          <a:xfrm>
            <a:off x="7092280" y="3356992"/>
            <a:ext cx="1520825" cy="287717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sz="2800" dirty="0" smtClean="0"/>
              <a:t/>
            </a:r>
            <a:br>
              <a:rPr lang="en-CA" sz="2800" dirty="0" smtClean="0"/>
            </a:br>
            <a:r>
              <a:rPr lang="en-CA" sz="3300" dirty="0" smtClean="0"/>
              <a:t>Lesson 4:  Lab</a:t>
            </a:r>
            <a:br>
              <a:rPr lang="en-CA" sz="3300" dirty="0" smtClean="0"/>
            </a:br>
            <a:r>
              <a:rPr lang="en-CA" sz="3300" dirty="0" smtClean="0"/>
              <a:t>  The Physiological Effects of Coffee</a:t>
            </a:r>
            <a:r>
              <a:rPr lang="en-CA" dirty="0" smtClean="0"/>
              <a:t/>
            </a:r>
            <a:br>
              <a:rPr lang="en-CA" dirty="0" smtClean="0"/>
            </a:br>
            <a:endParaRPr lang="en-CA" dirty="0"/>
          </a:p>
        </p:txBody>
      </p:sp>
      <p:sp>
        <p:nvSpPr>
          <p:cNvPr id="3" name="Content Placeholder 2"/>
          <p:cNvSpPr>
            <a:spLocks noGrp="1"/>
          </p:cNvSpPr>
          <p:nvPr>
            <p:ph idx="1"/>
          </p:nvPr>
        </p:nvSpPr>
        <p:spPr/>
        <p:txBody>
          <a:bodyPr/>
          <a:lstStyle/>
          <a:p>
            <a:r>
              <a:rPr lang="en-CA" dirty="0" smtClean="0"/>
              <a:t>For this lab, students will design an </a:t>
            </a:r>
            <a:r>
              <a:rPr lang="en-CA" dirty="0" smtClean="0">
                <a:solidFill>
                  <a:schemeClr val="accent3"/>
                </a:solidFill>
              </a:rPr>
              <a:t>experiment</a:t>
            </a:r>
            <a:r>
              <a:rPr lang="en-CA" dirty="0" smtClean="0"/>
              <a:t> that allows them to investigate one physiological effect of consuming coffee (e.g.  Effects on blood pressure, urine output, etc.)</a:t>
            </a:r>
            <a:br>
              <a:rPr lang="en-CA" dirty="0" smtClean="0"/>
            </a:br>
            <a:endParaRPr lang="en-CA" dirty="0" smtClean="0"/>
          </a:p>
          <a:p>
            <a:r>
              <a:rPr lang="en-CA" dirty="0" smtClean="0"/>
              <a:t>Refer to </a:t>
            </a:r>
            <a:r>
              <a:rPr lang="en-CA" dirty="0" smtClean="0">
                <a:solidFill>
                  <a:schemeClr val="accent3"/>
                </a:solidFill>
              </a:rPr>
              <a:t>Word document</a:t>
            </a:r>
            <a:r>
              <a:rPr lang="en-CA" dirty="0" smtClean="0"/>
              <a:t/>
            </a:r>
            <a:br>
              <a:rPr lang="en-CA" dirty="0" smtClean="0"/>
            </a:br>
            <a:r>
              <a:rPr lang="en-CA" dirty="0" smtClean="0"/>
              <a:t>for a more detailed description</a:t>
            </a:r>
            <a:br>
              <a:rPr lang="en-CA" dirty="0" smtClean="0"/>
            </a:br>
            <a:r>
              <a:rPr lang="en-CA" dirty="0" smtClean="0"/>
              <a:t>of this lab</a:t>
            </a:r>
            <a:endParaRPr lang="en-CA" dirty="0"/>
          </a:p>
        </p:txBody>
      </p:sp>
      <p:pic>
        <p:nvPicPr>
          <p:cNvPr id="1026" name="Picture 2" descr="C:\Users\User\AppData\Local\Microsoft\Windows\Temporary Internet Files\Content.IE5\ESLGJT60\MC900250821[1].wmf"/>
          <p:cNvPicPr>
            <a:picLocks noChangeAspect="1" noChangeArrowheads="1"/>
          </p:cNvPicPr>
          <p:nvPr/>
        </p:nvPicPr>
        <p:blipFill>
          <a:blip r:embed="rId2" cstate="print"/>
          <a:srcRect/>
          <a:stretch>
            <a:fillRect/>
          </a:stretch>
        </p:blipFill>
        <p:spPr bwMode="auto">
          <a:xfrm>
            <a:off x="7236296" y="3429000"/>
            <a:ext cx="1668855" cy="266322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3000" dirty="0" smtClean="0"/>
              <a:t>Lesson 4 Lab:</a:t>
            </a:r>
            <a:br>
              <a:rPr lang="en-CA" sz="3000" dirty="0" smtClean="0"/>
            </a:br>
            <a:r>
              <a:rPr lang="en-CA" sz="3000" dirty="0" smtClean="0"/>
              <a:t>Safety Considerations</a:t>
            </a:r>
            <a:endParaRPr lang="en-CA" sz="3000" dirty="0"/>
          </a:p>
        </p:txBody>
      </p:sp>
      <p:sp>
        <p:nvSpPr>
          <p:cNvPr id="3" name="Content Placeholder 2"/>
          <p:cNvSpPr>
            <a:spLocks noGrp="1"/>
          </p:cNvSpPr>
          <p:nvPr>
            <p:ph idx="1"/>
          </p:nvPr>
        </p:nvSpPr>
        <p:spPr>
          <a:xfrm>
            <a:off x="1435608" y="1447800"/>
            <a:ext cx="7498080" cy="5149552"/>
          </a:xfrm>
        </p:spPr>
        <p:txBody>
          <a:bodyPr>
            <a:normAutofit fontScale="92500"/>
          </a:bodyPr>
          <a:lstStyle/>
          <a:p>
            <a:r>
              <a:rPr lang="en-CA" dirty="0" smtClean="0"/>
              <a:t>It may not be appropriate for some students to participate as subjects in the </a:t>
            </a:r>
            <a:r>
              <a:rPr lang="en-CA" i="1" dirty="0" smtClean="0"/>
              <a:t>Physiological </a:t>
            </a:r>
            <a:r>
              <a:rPr lang="en-CA" i="1" dirty="0" smtClean="0"/>
              <a:t>E</a:t>
            </a:r>
            <a:r>
              <a:rPr lang="en-CA" i="1" dirty="0" smtClean="0"/>
              <a:t>ffects of Coffee Lab </a:t>
            </a:r>
            <a:r>
              <a:rPr lang="en-CA" dirty="0" smtClean="0"/>
              <a:t>due to health concerns</a:t>
            </a:r>
            <a:br>
              <a:rPr lang="en-CA" dirty="0" smtClean="0"/>
            </a:br>
            <a:endParaRPr lang="en-CA" dirty="0" smtClean="0"/>
          </a:p>
          <a:p>
            <a:r>
              <a:rPr lang="en-CA" dirty="0" smtClean="0"/>
              <a:t>As students design their </a:t>
            </a:r>
          </a:p>
          <a:p>
            <a:pPr>
              <a:buNone/>
            </a:pPr>
            <a:r>
              <a:rPr lang="en-CA" dirty="0" smtClean="0"/>
              <a:t> </a:t>
            </a:r>
            <a:r>
              <a:rPr lang="en-CA" dirty="0" smtClean="0"/>
              <a:t>  experiments, be sure to </a:t>
            </a:r>
          </a:p>
          <a:p>
            <a:pPr>
              <a:buNone/>
            </a:pPr>
            <a:r>
              <a:rPr lang="en-CA" dirty="0" smtClean="0"/>
              <a:t> </a:t>
            </a:r>
            <a:r>
              <a:rPr lang="en-CA" dirty="0" smtClean="0"/>
              <a:t>  consult with each group </a:t>
            </a:r>
          </a:p>
          <a:p>
            <a:pPr>
              <a:buNone/>
            </a:pPr>
            <a:r>
              <a:rPr lang="en-CA" dirty="0" smtClean="0"/>
              <a:t> </a:t>
            </a:r>
            <a:r>
              <a:rPr lang="en-CA" dirty="0" smtClean="0"/>
              <a:t>  to make sure that they </a:t>
            </a:r>
          </a:p>
          <a:p>
            <a:pPr>
              <a:buNone/>
            </a:pPr>
            <a:r>
              <a:rPr lang="en-CA" dirty="0" smtClean="0"/>
              <a:t> </a:t>
            </a:r>
            <a:r>
              <a:rPr lang="en-CA" dirty="0" smtClean="0"/>
              <a:t>  don’t exceed their </a:t>
            </a:r>
          </a:p>
          <a:p>
            <a:pPr>
              <a:buNone/>
            </a:pPr>
            <a:r>
              <a:rPr lang="en-CA" dirty="0" smtClean="0"/>
              <a:t> </a:t>
            </a:r>
            <a:r>
              <a:rPr lang="en-CA" dirty="0" smtClean="0"/>
              <a:t>  coffee intake</a:t>
            </a:r>
            <a:endParaRPr lang="en-CA" dirty="0"/>
          </a:p>
        </p:txBody>
      </p:sp>
      <p:pic>
        <p:nvPicPr>
          <p:cNvPr id="1026" name="Picture 2" descr="C:\Users\User\AppData\Local\Microsoft\Windows\Temporary Internet Files\Content.IE5\2VM0KAH6\MC900434750[1].png"/>
          <p:cNvPicPr>
            <a:picLocks noChangeAspect="1" noChangeArrowheads="1"/>
          </p:cNvPicPr>
          <p:nvPr/>
        </p:nvPicPr>
        <p:blipFill>
          <a:blip r:embed="rId2" cstate="print"/>
          <a:srcRect/>
          <a:stretch>
            <a:fillRect/>
          </a:stretch>
        </p:blipFill>
        <p:spPr bwMode="auto">
          <a:xfrm>
            <a:off x="6300192" y="3356992"/>
            <a:ext cx="2376264" cy="280831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sz="2800" dirty="0" smtClean="0"/>
              <a:t/>
            </a:r>
            <a:br>
              <a:rPr lang="en-CA" sz="2800" dirty="0" smtClean="0"/>
            </a:br>
            <a:r>
              <a:rPr lang="en-CA" sz="3300" dirty="0" smtClean="0"/>
              <a:t>Lesson 5:  </a:t>
            </a:r>
            <a:br>
              <a:rPr lang="en-CA" sz="3300" dirty="0" smtClean="0"/>
            </a:br>
            <a:r>
              <a:rPr lang="en-CA" sz="3300" dirty="0" smtClean="0"/>
              <a:t>Kidney Transplant Article and Case Study</a:t>
            </a:r>
            <a:r>
              <a:rPr lang="en-CA" dirty="0" smtClean="0"/>
              <a:t/>
            </a:r>
            <a:br>
              <a:rPr lang="en-CA" dirty="0" smtClean="0"/>
            </a:br>
            <a:endParaRPr lang="en-CA" dirty="0"/>
          </a:p>
        </p:txBody>
      </p:sp>
      <p:sp>
        <p:nvSpPr>
          <p:cNvPr id="3" name="Content Placeholder 2"/>
          <p:cNvSpPr>
            <a:spLocks noGrp="1"/>
          </p:cNvSpPr>
          <p:nvPr>
            <p:ph idx="1"/>
          </p:nvPr>
        </p:nvSpPr>
        <p:spPr/>
        <p:txBody>
          <a:bodyPr>
            <a:normAutofit fontScale="92500"/>
          </a:bodyPr>
          <a:lstStyle/>
          <a:p>
            <a:r>
              <a:rPr lang="en-US" sz="2500" dirty="0" smtClean="0"/>
              <a:t>Students use an </a:t>
            </a:r>
            <a:r>
              <a:rPr lang="en-US" sz="2500" dirty="0" smtClean="0">
                <a:solidFill>
                  <a:schemeClr val="accent3"/>
                </a:solidFill>
              </a:rPr>
              <a:t>anticipation guide</a:t>
            </a:r>
            <a:r>
              <a:rPr lang="en-US" sz="2500" dirty="0" smtClean="0"/>
              <a:t> to read an article about kidney transplants in Canada. </a:t>
            </a:r>
            <a:br>
              <a:rPr lang="en-US" sz="2500" dirty="0" smtClean="0"/>
            </a:br>
            <a:endParaRPr lang="en-US" sz="2500" dirty="0" smtClean="0"/>
          </a:p>
          <a:p>
            <a:r>
              <a:rPr lang="en-US" sz="2500" dirty="0" smtClean="0">
                <a:solidFill>
                  <a:schemeClr val="accent3"/>
                </a:solidFill>
              </a:rPr>
              <a:t>4 corners strategy </a:t>
            </a:r>
            <a:r>
              <a:rPr lang="en-US" sz="2500" dirty="0" smtClean="0"/>
              <a:t>used to discuss opinions</a:t>
            </a:r>
            <a:br>
              <a:rPr lang="en-US" sz="2500" dirty="0" smtClean="0"/>
            </a:br>
            <a:endParaRPr lang="en-US" sz="2500" dirty="0" smtClean="0"/>
          </a:p>
          <a:p>
            <a:r>
              <a:rPr lang="en-US" sz="2500" dirty="0" smtClean="0"/>
              <a:t>A class </a:t>
            </a:r>
            <a:r>
              <a:rPr lang="en-US" sz="2500" dirty="0" smtClean="0">
                <a:solidFill>
                  <a:schemeClr val="accent3"/>
                </a:solidFill>
              </a:rPr>
              <a:t>debate</a:t>
            </a:r>
            <a:r>
              <a:rPr lang="en-US" sz="2500" dirty="0" smtClean="0"/>
              <a:t> about steroid use and kidney disease in body builders will follow.  Refer to the following article:</a:t>
            </a:r>
            <a:r>
              <a:rPr lang="en-US" sz="800" dirty="0" smtClean="0"/>
              <a:t/>
            </a:r>
            <a:br>
              <a:rPr lang="en-US" sz="800" dirty="0" smtClean="0"/>
            </a:br>
            <a:r>
              <a:rPr lang="en-CA" sz="2800" dirty="0" smtClean="0"/>
              <a:t/>
            </a:r>
            <a:br>
              <a:rPr lang="en-CA" sz="2800" dirty="0" smtClean="0"/>
            </a:br>
            <a:r>
              <a:rPr lang="en-CA" sz="2800" dirty="0" smtClean="0">
                <a:hlinkClick r:id="rId2"/>
              </a:rPr>
              <a:t>http://www.nytimes.com/2009/12/10/sports/10steroids.html?_r=1&amp;scp=2&amp;sq=steroids&amp;st=cse</a:t>
            </a:r>
            <a:r>
              <a:rPr lang="en-US" sz="2500" dirty="0" smtClean="0"/>
              <a:t/>
            </a:r>
            <a:br>
              <a:rPr lang="en-US" sz="2500" dirty="0" smtClean="0"/>
            </a:br>
            <a:endParaRPr lang="en-CA" sz="2500" dirty="0" smtClean="0"/>
          </a:p>
          <a:p>
            <a:r>
              <a:rPr lang="en-CA" sz="2500" dirty="0" smtClean="0"/>
              <a:t>Peer and self assessment</a:t>
            </a:r>
            <a:endParaRPr lang="en-CA" sz="2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Agenda:</a:t>
            </a:r>
            <a:endParaRPr lang="en-CA" dirty="0"/>
          </a:p>
        </p:txBody>
      </p:sp>
      <p:sp>
        <p:nvSpPr>
          <p:cNvPr id="3" name="Content Placeholder 2"/>
          <p:cNvSpPr>
            <a:spLocks noGrp="1"/>
          </p:cNvSpPr>
          <p:nvPr>
            <p:ph idx="1"/>
          </p:nvPr>
        </p:nvSpPr>
        <p:spPr/>
        <p:txBody>
          <a:bodyPr>
            <a:normAutofit lnSpcReduction="10000"/>
          </a:bodyPr>
          <a:lstStyle/>
          <a:p>
            <a:r>
              <a:rPr lang="en-CA" dirty="0" smtClean="0"/>
              <a:t>Introduction</a:t>
            </a:r>
          </a:p>
          <a:p>
            <a:r>
              <a:rPr lang="en-CA" dirty="0" smtClean="0"/>
              <a:t>Expectations</a:t>
            </a:r>
          </a:p>
          <a:p>
            <a:r>
              <a:rPr lang="en-CA" dirty="0" smtClean="0"/>
              <a:t>Lesson Sequence</a:t>
            </a:r>
          </a:p>
          <a:p>
            <a:r>
              <a:rPr lang="en-CA" dirty="0" smtClean="0"/>
              <a:t>Assessment and Evaluation</a:t>
            </a:r>
          </a:p>
          <a:p>
            <a:r>
              <a:rPr lang="en-CA" dirty="0" smtClean="0"/>
              <a:t>Activity/Student Lab</a:t>
            </a:r>
          </a:p>
          <a:p>
            <a:r>
              <a:rPr lang="en-CA" dirty="0" smtClean="0"/>
              <a:t>Student Misconceptions</a:t>
            </a:r>
          </a:p>
          <a:p>
            <a:r>
              <a:rPr lang="en-CA" dirty="0" smtClean="0"/>
              <a:t>Demo</a:t>
            </a:r>
          </a:p>
          <a:p>
            <a:r>
              <a:rPr lang="en-CA" dirty="0" smtClean="0"/>
              <a:t>Practical Applications</a:t>
            </a:r>
          </a:p>
          <a:p>
            <a:r>
              <a:rPr lang="en-CA" dirty="0" smtClean="0"/>
              <a:t>Resources</a:t>
            </a:r>
          </a:p>
          <a:p>
            <a:endParaRPr lang="en-CA" dirty="0" smtClean="0"/>
          </a:p>
          <a:p>
            <a:endParaRPr lang="en-CA" dirty="0"/>
          </a:p>
        </p:txBody>
      </p:sp>
      <p:pic>
        <p:nvPicPr>
          <p:cNvPr id="4100" name="Picture 4" descr="C:\Users\User\AppData\Local\Microsoft\Windows\Temporary Internet Files\Content.IE5\ESLGJT60\MC900439824[1].png"/>
          <p:cNvPicPr>
            <a:picLocks noChangeAspect="1" noChangeArrowheads="1"/>
          </p:cNvPicPr>
          <p:nvPr/>
        </p:nvPicPr>
        <p:blipFill>
          <a:blip r:embed="rId2" cstate="print"/>
          <a:srcRect/>
          <a:stretch>
            <a:fillRect/>
          </a:stretch>
        </p:blipFill>
        <p:spPr bwMode="auto">
          <a:xfrm>
            <a:off x="5774889" y="188640"/>
            <a:ext cx="3369111" cy="336911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Assessment and Evaluation</a:t>
            </a:r>
            <a:endParaRPr lang="en-CA" dirty="0"/>
          </a:p>
        </p:txBody>
      </p:sp>
      <p:sp>
        <p:nvSpPr>
          <p:cNvPr id="3" name="Content Placeholder 2"/>
          <p:cNvSpPr>
            <a:spLocks noGrp="1"/>
          </p:cNvSpPr>
          <p:nvPr>
            <p:ph idx="1"/>
          </p:nvPr>
        </p:nvSpPr>
        <p:spPr>
          <a:xfrm>
            <a:off x="1435608" y="1447800"/>
            <a:ext cx="7498080" cy="5149552"/>
          </a:xfrm>
        </p:spPr>
        <p:txBody>
          <a:bodyPr>
            <a:normAutofit lnSpcReduction="10000"/>
          </a:bodyPr>
          <a:lstStyle/>
          <a:p>
            <a:r>
              <a:rPr lang="en-CA" sz="2800" b="1" i="1" dirty="0" smtClean="0"/>
              <a:t>Lesson 1:  </a:t>
            </a:r>
            <a:r>
              <a:rPr lang="en-CA" sz="2800" dirty="0" smtClean="0"/>
              <a:t>KWL Chart – diagnostic and form of   </a:t>
            </a:r>
          </a:p>
          <a:p>
            <a:pPr>
              <a:buNone/>
            </a:pPr>
            <a:r>
              <a:rPr lang="en-CA" sz="2800" dirty="0" smtClean="0"/>
              <a:t>                   self assessment</a:t>
            </a:r>
            <a:br>
              <a:rPr lang="en-CA" sz="2800" dirty="0" smtClean="0"/>
            </a:br>
            <a:endParaRPr lang="en-CA" sz="2800" dirty="0" smtClean="0"/>
          </a:p>
          <a:p>
            <a:r>
              <a:rPr lang="en-CA" sz="2800" b="1" i="1" dirty="0" smtClean="0"/>
              <a:t>Lesson 2:  </a:t>
            </a:r>
            <a:r>
              <a:rPr lang="en-CA" sz="2800" dirty="0" err="1" smtClean="0"/>
              <a:t>Nephron</a:t>
            </a:r>
            <a:r>
              <a:rPr lang="en-CA" sz="2800" dirty="0" smtClean="0"/>
              <a:t> Worksheet</a:t>
            </a:r>
            <a:br>
              <a:rPr lang="en-CA" sz="2800" dirty="0" smtClean="0"/>
            </a:br>
            <a:endParaRPr lang="en-CA" sz="2800" dirty="0" smtClean="0"/>
          </a:p>
          <a:p>
            <a:r>
              <a:rPr lang="en-CA" sz="2800" b="1" i="1" dirty="0" smtClean="0"/>
              <a:t>Lesson 3:  </a:t>
            </a:r>
            <a:r>
              <a:rPr lang="en-CA" sz="2800" dirty="0" smtClean="0"/>
              <a:t>Group presentations and textbook 			questions</a:t>
            </a:r>
            <a:br>
              <a:rPr lang="en-CA" sz="2800" dirty="0" smtClean="0"/>
            </a:br>
            <a:endParaRPr lang="en-CA" sz="2800" dirty="0" smtClean="0"/>
          </a:p>
          <a:p>
            <a:r>
              <a:rPr lang="en-CA" sz="2800" b="1" i="1" dirty="0" smtClean="0"/>
              <a:t>Lesson 4: </a:t>
            </a:r>
            <a:r>
              <a:rPr lang="en-CA" sz="2800" dirty="0" smtClean="0"/>
              <a:t>Lab Report</a:t>
            </a:r>
            <a:br>
              <a:rPr lang="en-CA" sz="2800" dirty="0" smtClean="0"/>
            </a:br>
            <a:endParaRPr lang="en-CA" sz="2800" dirty="0" smtClean="0"/>
          </a:p>
          <a:p>
            <a:r>
              <a:rPr lang="en-CA" sz="2800" b="1" i="1" dirty="0" smtClean="0"/>
              <a:t>Lesson 5:  </a:t>
            </a:r>
            <a:r>
              <a:rPr lang="en-CA" sz="2800" dirty="0" smtClean="0"/>
              <a:t>Anticipation guide; peer and self-			assessment</a:t>
            </a:r>
            <a:endParaRPr lang="en-CA"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Student Difficulties</a:t>
            </a:r>
            <a:endParaRPr lang="en-CA" dirty="0"/>
          </a:p>
        </p:txBody>
      </p:sp>
      <p:sp>
        <p:nvSpPr>
          <p:cNvPr id="3" name="Content Placeholder 2"/>
          <p:cNvSpPr>
            <a:spLocks noGrp="1"/>
          </p:cNvSpPr>
          <p:nvPr>
            <p:ph idx="1"/>
          </p:nvPr>
        </p:nvSpPr>
        <p:spPr>
          <a:xfrm>
            <a:off x="1435608" y="1447800"/>
            <a:ext cx="7498080" cy="5410200"/>
          </a:xfrm>
        </p:spPr>
        <p:txBody>
          <a:bodyPr>
            <a:normAutofit fontScale="92500" lnSpcReduction="10000"/>
          </a:bodyPr>
          <a:lstStyle/>
          <a:p>
            <a:r>
              <a:rPr lang="en-US" sz="2500" dirty="0" smtClean="0">
                <a:solidFill>
                  <a:schemeClr val="accent3"/>
                </a:solidFill>
              </a:rPr>
              <a:t>Difficulty:  </a:t>
            </a:r>
          </a:p>
          <a:p>
            <a:pPr lvl="1"/>
            <a:r>
              <a:rPr lang="en-US" sz="2500" dirty="0" smtClean="0"/>
              <a:t>Students may have difficulty understanding how and why different substances enter and leave the kidney tubule. </a:t>
            </a:r>
            <a:br>
              <a:rPr lang="en-US" sz="2500" dirty="0" smtClean="0"/>
            </a:br>
            <a:endParaRPr lang="en-CA" sz="2500" dirty="0" smtClean="0"/>
          </a:p>
          <a:p>
            <a:r>
              <a:rPr lang="en-CA" sz="2500" dirty="0" smtClean="0">
                <a:solidFill>
                  <a:srgbClr val="00B050"/>
                </a:solidFill>
              </a:rPr>
              <a:t>Rectification</a:t>
            </a:r>
          </a:p>
          <a:p>
            <a:pPr lvl="1"/>
            <a:r>
              <a:rPr lang="en-US" sz="2500" dirty="0" smtClean="0"/>
              <a:t>Have students watch the </a:t>
            </a:r>
            <a:r>
              <a:rPr lang="en-US" sz="2500" dirty="0" err="1" smtClean="0"/>
              <a:t>youtube</a:t>
            </a:r>
            <a:r>
              <a:rPr lang="en-US" sz="2500" dirty="0" smtClean="0"/>
              <a:t> video on the function of the </a:t>
            </a:r>
            <a:r>
              <a:rPr lang="en-US" sz="2500" dirty="0" err="1" smtClean="0"/>
              <a:t>nephron</a:t>
            </a:r>
            <a:r>
              <a:rPr lang="en-US" sz="2500" dirty="0" smtClean="0"/>
              <a:t> and allow students to use the interactive website to see where different substances enter and leave the </a:t>
            </a:r>
            <a:r>
              <a:rPr lang="en-US" sz="2500" dirty="0" err="1" smtClean="0"/>
              <a:t>nephron</a:t>
            </a:r>
            <a:r>
              <a:rPr lang="en-US" sz="2500" dirty="0" smtClean="0"/>
              <a:t>. </a:t>
            </a:r>
            <a:r>
              <a:rPr lang="en-US" sz="2000" dirty="0" smtClean="0"/>
              <a:t/>
            </a:r>
            <a:br>
              <a:rPr lang="en-US" sz="2000" dirty="0" smtClean="0"/>
            </a:br>
            <a:endParaRPr lang="en-US" sz="2000" dirty="0" smtClean="0"/>
          </a:p>
          <a:p>
            <a:pPr lvl="1"/>
            <a:r>
              <a:rPr lang="en-CA" sz="2000" dirty="0" err="1" smtClean="0"/>
              <a:t>Youtube</a:t>
            </a:r>
            <a:r>
              <a:rPr lang="en-CA" sz="2000" dirty="0" smtClean="0"/>
              <a:t> video:</a:t>
            </a:r>
          </a:p>
          <a:p>
            <a:pPr lvl="2"/>
            <a:r>
              <a:rPr lang="en-CA" sz="1600" dirty="0" smtClean="0">
                <a:hlinkClick r:id="rId2"/>
              </a:rPr>
              <a:t>http://www.youtube.com/watch?v=glu0dzK4dbU</a:t>
            </a:r>
            <a:r>
              <a:rPr lang="en-CA" sz="1600" dirty="0" smtClean="0"/>
              <a:t/>
            </a:r>
            <a:br>
              <a:rPr lang="en-CA" sz="1600" dirty="0" smtClean="0"/>
            </a:br>
            <a:endParaRPr lang="en-US" sz="2000" dirty="0" smtClean="0"/>
          </a:p>
          <a:p>
            <a:pPr lvl="1"/>
            <a:r>
              <a:rPr lang="en-US" sz="2000" dirty="0" smtClean="0"/>
              <a:t>Interactive website:</a:t>
            </a:r>
          </a:p>
          <a:p>
            <a:pPr lvl="2"/>
            <a:r>
              <a:rPr lang="en-US" sz="1600" dirty="0" smtClean="0"/>
              <a:t>http://www.biologymad.com/resources/kidney.swf</a:t>
            </a:r>
            <a:br>
              <a:rPr lang="en-US" sz="1600" dirty="0" smtClean="0"/>
            </a:br>
            <a:endParaRPr lang="en-US" sz="1600" dirty="0" smtClean="0"/>
          </a:p>
          <a:p>
            <a:pPr lvl="2" algn="ctr">
              <a:buNone/>
            </a:pPr>
            <a:r>
              <a:rPr lang="en-US" sz="1600" dirty="0" smtClean="0"/>
              <a:t>**Note:  Refer to summary handout for other rectifications.**</a:t>
            </a:r>
            <a:endParaRPr lang="en-CA" sz="1600" dirty="0" smtClean="0"/>
          </a:p>
          <a:p>
            <a:pPr lvl="2"/>
            <a:endParaRPr lang="en-CA" sz="1600" dirty="0" smtClean="0"/>
          </a:p>
        </p:txBody>
      </p:sp>
      <p:pic>
        <p:nvPicPr>
          <p:cNvPr id="4" name="Picture 2" descr="C:\Users\User\AppData\Local\Microsoft\Windows\Temporary Internet Files\Content.IE5\2VM0KAH6\MC900196532[1].wmf"/>
          <p:cNvPicPr>
            <a:picLocks noChangeAspect="1" noChangeArrowheads="1"/>
          </p:cNvPicPr>
          <p:nvPr/>
        </p:nvPicPr>
        <p:blipFill>
          <a:blip r:embed="rId3" cstate="print"/>
          <a:srcRect/>
          <a:stretch>
            <a:fillRect/>
          </a:stretch>
        </p:blipFill>
        <p:spPr bwMode="auto">
          <a:xfrm>
            <a:off x="6444208" y="260648"/>
            <a:ext cx="1584176" cy="158577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Student Difficulties cont’d</a:t>
            </a:r>
            <a:endParaRPr lang="en-CA" dirty="0"/>
          </a:p>
        </p:txBody>
      </p:sp>
      <p:sp>
        <p:nvSpPr>
          <p:cNvPr id="3" name="Content Placeholder 2"/>
          <p:cNvSpPr>
            <a:spLocks noGrp="1"/>
          </p:cNvSpPr>
          <p:nvPr>
            <p:ph idx="1"/>
          </p:nvPr>
        </p:nvSpPr>
        <p:spPr/>
        <p:txBody>
          <a:bodyPr>
            <a:normAutofit/>
          </a:bodyPr>
          <a:lstStyle/>
          <a:p>
            <a:endParaRPr lang="en-CA" sz="2000" dirty="0" smtClean="0"/>
          </a:p>
          <a:p>
            <a:r>
              <a:rPr lang="en-CA" sz="2500" dirty="0" smtClean="0">
                <a:solidFill>
                  <a:srgbClr val="C00000"/>
                </a:solidFill>
              </a:rPr>
              <a:t>Difficulty:</a:t>
            </a:r>
          </a:p>
          <a:p>
            <a:pPr lvl="1"/>
            <a:r>
              <a:rPr lang="en-US" sz="2500" dirty="0" smtClean="0"/>
              <a:t>Some students may have trouble understanding the feedback mechanism involved in controlling urine output. </a:t>
            </a:r>
          </a:p>
          <a:p>
            <a:pPr lvl="1"/>
            <a:endParaRPr lang="en-US" sz="2500" dirty="0" smtClean="0"/>
          </a:p>
          <a:p>
            <a:r>
              <a:rPr lang="en-CA" sz="2500" dirty="0" smtClean="0">
                <a:solidFill>
                  <a:srgbClr val="00B050"/>
                </a:solidFill>
              </a:rPr>
              <a:t>Rectification</a:t>
            </a:r>
          </a:p>
          <a:p>
            <a:pPr lvl="1"/>
            <a:r>
              <a:rPr lang="en-US" sz="2500" dirty="0" smtClean="0"/>
              <a:t>Use a flow chart to help students visualize the feedback mechanism. </a:t>
            </a:r>
            <a:endParaRPr lang="en-CA" sz="2500" dirty="0" smtClean="0"/>
          </a:p>
          <a:p>
            <a:pPr lvl="1"/>
            <a:r>
              <a:rPr lang="en-US" sz="2500" dirty="0" smtClean="0"/>
              <a:t>Group weaker students with stronger students during the problem solving activity. </a:t>
            </a:r>
            <a:endParaRPr lang="en-CA" sz="2500" dirty="0" smtClean="0"/>
          </a:p>
          <a:p>
            <a:pPr lvl="1"/>
            <a:endParaRPr lang="en-US" sz="2000" dirty="0" smtClean="0"/>
          </a:p>
        </p:txBody>
      </p:sp>
      <p:pic>
        <p:nvPicPr>
          <p:cNvPr id="4098" name="Picture 2" descr="C:\Users\User\AppData\Local\Microsoft\Windows\Temporary Internet Files\Content.IE5\2VM0KAH6\MC900196532[1].wmf"/>
          <p:cNvPicPr>
            <a:picLocks noChangeAspect="1" noChangeArrowheads="1"/>
          </p:cNvPicPr>
          <p:nvPr/>
        </p:nvPicPr>
        <p:blipFill>
          <a:blip r:embed="rId2" cstate="print"/>
          <a:srcRect/>
          <a:stretch>
            <a:fillRect/>
          </a:stretch>
        </p:blipFill>
        <p:spPr bwMode="auto">
          <a:xfrm>
            <a:off x="7308304" y="404664"/>
            <a:ext cx="1584176" cy="158577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Demonstration</a:t>
            </a:r>
            <a:endParaRPr lang="en-CA" dirty="0"/>
          </a:p>
        </p:txBody>
      </p:sp>
      <p:sp>
        <p:nvSpPr>
          <p:cNvPr id="3" name="Content Placeholder 2"/>
          <p:cNvSpPr>
            <a:spLocks noGrp="1"/>
          </p:cNvSpPr>
          <p:nvPr>
            <p:ph idx="1"/>
          </p:nvPr>
        </p:nvSpPr>
        <p:spPr>
          <a:xfrm>
            <a:off x="1435608" y="1447800"/>
            <a:ext cx="7498080" cy="1621160"/>
          </a:xfrm>
        </p:spPr>
        <p:txBody>
          <a:bodyPr/>
          <a:lstStyle/>
          <a:p>
            <a:r>
              <a:rPr lang="en-CA" dirty="0" smtClean="0"/>
              <a:t>Passive Transport Lab</a:t>
            </a:r>
          </a:p>
          <a:p>
            <a:pPr lvl="1"/>
            <a:r>
              <a:rPr lang="en-CA" dirty="0" smtClean="0"/>
              <a:t>Students will observe passive transport of a substance across a membrane</a:t>
            </a:r>
            <a:endParaRPr lang="en-CA" dirty="0"/>
          </a:p>
        </p:txBody>
      </p:sp>
      <p:pic>
        <p:nvPicPr>
          <p:cNvPr id="7170" name="Picture 2"/>
          <p:cNvPicPr>
            <a:picLocks noChangeAspect="1" noChangeArrowheads="1"/>
          </p:cNvPicPr>
          <p:nvPr/>
        </p:nvPicPr>
        <p:blipFill>
          <a:blip r:embed="rId2" cstate="print"/>
          <a:srcRect/>
          <a:stretch>
            <a:fillRect/>
          </a:stretch>
        </p:blipFill>
        <p:spPr bwMode="auto">
          <a:xfrm>
            <a:off x="2987824" y="3284984"/>
            <a:ext cx="4095064"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Practical Applications </a:t>
            </a:r>
            <a:endParaRPr lang="en-CA" dirty="0"/>
          </a:p>
        </p:txBody>
      </p:sp>
      <p:sp>
        <p:nvSpPr>
          <p:cNvPr id="3" name="Content Placeholder 2"/>
          <p:cNvSpPr>
            <a:spLocks noGrp="1"/>
          </p:cNvSpPr>
          <p:nvPr>
            <p:ph idx="1"/>
          </p:nvPr>
        </p:nvSpPr>
        <p:spPr>
          <a:xfrm>
            <a:off x="1435608" y="1447800"/>
            <a:ext cx="7498080" cy="4141440"/>
          </a:xfrm>
        </p:spPr>
        <p:txBody>
          <a:bodyPr>
            <a:normAutofit fontScale="92500" lnSpcReduction="10000"/>
          </a:bodyPr>
          <a:lstStyle/>
          <a:p>
            <a:r>
              <a:rPr lang="en-CA" dirty="0" smtClean="0"/>
              <a:t>Effects of steroid use on kidney functioning</a:t>
            </a:r>
          </a:p>
          <a:p>
            <a:endParaRPr lang="en-CA" dirty="0" smtClean="0"/>
          </a:p>
          <a:p>
            <a:r>
              <a:rPr lang="en-CA" dirty="0" smtClean="0"/>
              <a:t>Kidney transplants, dialysis and organ harvesting</a:t>
            </a:r>
            <a:br>
              <a:rPr lang="en-CA" dirty="0" smtClean="0"/>
            </a:br>
            <a:endParaRPr lang="en-CA" dirty="0" smtClean="0"/>
          </a:p>
          <a:p>
            <a:r>
              <a:rPr lang="en-CA" dirty="0" smtClean="0"/>
              <a:t>Effects of alcohol and caffeine on kidney homeostasis</a:t>
            </a:r>
            <a:br>
              <a:rPr lang="en-CA" dirty="0" smtClean="0"/>
            </a:br>
            <a:endParaRPr lang="en-CA" dirty="0" smtClean="0"/>
          </a:p>
          <a:p>
            <a:r>
              <a:rPr lang="en-CA" dirty="0" smtClean="0"/>
              <a:t>Chronic renal diseases</a:t>
            </a:r>
            <a:endParaRPr lang="en-CA" dirty="0"/>
          </a:p>
        </p:txBody>
      </p:sp>
      <p:pic>
        <p:nvPicPr>
          <p:cNvPr id="3074" name="Picture 2"/>
          <p:cNvPicPr>
            <a:picLocks noChangeAspect="1" noChangeArrowheads="1"/>
          </p:cNvPicPr>
          <p:nvPr/>
        </p:nvPicPr>
        <p:blipFill>
          <a:blip r:embed="rId2" cstate="print"/>
          <a:srcRect/>
          <a:stretch>
            <a:fillRect/>
          </a:stretch>
        </p:blipFill>
        <p:spPr bwMode="auto">
          <a:xfrm>
            <a:off x="6156176" y="4293096"/>
            <a:ext cx="2577336" cy="22097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Resources</a:t>
            </a:r>
            <a:endParaRPr lang="en-CA" dirty="0"/>
          </a:p>
        </p:txBody>
      </p:sp>
      <p:sp>
        <p:nvSpPr>
          <p:cNvPr id="3" name="Content Placeholder 2"/>
          <p:cNvSpPr>
            <a:spLocks noGrp="1"/>
          </p:cNvSpPr>
          <p:nvPr>
            <p:ph idx="1"/>
          </p:nvPr>
        </p:nvSpPr>
        <p:spPr>
          <a:xfrm>
            <a:off x="1435608" y="1447800"/>
            <a:ext cx="7498080" cy="1693168"/>
          </a:xfrm>
        </p:spPr>
        <p:txBody>
          <a:bodyPr>
            <a:normAutofit/>
          </a:bodyPr>
          <a:lstStyle/>
          <a:p>
            <a:r>
              <a:rPr lang="en-CA" dirty="0" smtClean="0"/>
              <a:t>Please refer to our summary for a list of the resources used to create this presentation</a:t>
            </a:r>
          </a:p>
          <a:p>
            <a:pPr>
              <a:buNone/>
            </a:pPr>
            <a:endParaRPr lang="en-CA" dirty="0" smtClean="0"/>
          </a:p>
          <a:p>
            <a:endParaRPr lang="en-CA" dirty="0"/>
          </a:p>
        </p:txBody>
      </p:sp>
      <p:pic>
        <p:nvPicPr>
          <p:cNvPr id="1027" name="Picture 3"/>
          <p:cNvPicPr>
            <a:picLocks noChangeAspect="1" noChangeArrowheads="1"/>
          </p:cNvPicPr>
          <p:nvPr/>
        </p:nvPicPr>
        <p:blipFill>
          <a:blip r:embed="rId2" cstate="print"/>
          <a:srcRect/>
          <a:stretch>
            <a:fillRect/>
          </a:stretch>
        </p:blipFill>
        <p:spPr bwMode="auto">
          <a:xfrm>
            <a:off x="3707904" y="3284984"/>
            <a:ext cx="2880320" cy="2867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3200" dirty="0" smtClean="0"/>
              <a:t>Thank you for being a part of our presentation!</a:t>
            </a:r>
            <a:endParaRPr lang="en-CA" sz="3200" dirty="0"/>
          </a:p>
        </p:txBody>
      </p:sp>
      <p:pic>
        <p:nvPicPr>
          <p:cNvPr id="5123" name="Picture 3"/>
          <p:cNvPicPr>
            <a:picLocks noGrp="1" noChangeAspect="1" noChangeArrowheads="1"/>
          </p:cNvPicPr>
          <p:nvPr>
            <p:ph idx="1"/>
          </p:nvPr>
        </p:nvPicPr>
        <p:blipFill>
          <a:blip r:embed="rId2" cstate="print"/>
          <a:srcRect/>
          <a:stretch>
            <a:fillRect/>
          </a:stretch>
        </p:blipFill>
        <p:spPr bwMode="auto">
          <a:xfrm>
            <a:off x="2843808" y="2060849"/>
            <a:ext cx="4652671" cy="34778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The Kidney</a:t>
            </a:r>
            <a:endParaRPr lang="en-CA" dirty="0"/>
          </a:p>
        </p:txBody>
      </p:sp>
      <p:sp>
        <p:nvSpPr>
          <p:cNvPr id="3" name="Content Placeholder 2"/>
          <p:cNvSpPr>
            <a:spLocks noGrp="1"/>
          </p:cNvSpPr>
          <p:nvPr>
            <p:ph idx="1"/>
          </p:nvPr>
        </p:nvSpPr>
        <p:spPr/>
        <p:txBody>
          <a:bodyPr/>
          <a:lstStyle/>
          <a:p>
            <a:endParaRPr lang="en-CA" dirty="0" smtClean="0"/>
          </a:p>
          <a:p>
            <a:r>
              <a:rPr lang="en-CA" dirty="0" smtClean="0"/>
              <a:t>Main function: to </a:t>
            </a:r>
            <a:r>
              <a:rPr lang="en-CA" dirty="0" smtClean="0">
                <a:solidFill>
                  <a:schemeClr val="accent3"/>
                </a:solidFill>
              </a:rPr>
              <a:t>filter </a:t>
            </a:r>
            <a:r>
              <a:rPr lang="en-CA" dirty="0" smtClean="0"/>
              <a:t>the blood to </a:t>
            </a:r>
            <a:r>
              <a:rPr lang="en-CA" dirty="0" smtClean="0">
                <a:solidFill>
                  <a:schemeClr val="accent3"/>
                </a:solidFill>
              </a:rPr>
              <a:t>remove waste </a:t>
            </a:r>
            <a:r>
              <a:rPr lang="en-CA" dirty="0" smtClean="0"/>
              <a:t>products and to </a:t>
            </a:r>
            <a:r>
              <a:rPr lang="en-CA" dirty="0" smtClean="0">
                <a:solidFill>
                  <a:schemeClr val="accent3"/>
                </a:solidFill>
              </a:rPr>
              <a:t>adjust </a:t>
            </a:r>
            <a:r>
              <a:rPr lang="en-CA" dirty="0" smtClean="0"/>
              <a:t>salt concentrations in the blood</a:t>
            </a:r>
          </a:p>
          <a:p>
            <a:pPr>
              <a:buNone/>
            </a:pPr>
            <a:endParaRPr lang="en-CA" dirty="0" smtClean="0"/>
          </a:p>
          <a:p>
            <a:r>
              <a:rPr lang="en-CA" dirty="0" smtClean="0"/>
              <a:t>Associated with the </a:t>
            </a:r>
            <a:r>
              <a:rPr lang="en-CA" dirty="0" smtClean="0">
                <a:solidFill>
                  <a:schemeClr val="accent3"/>
                </a:solidFill>
              </a:rPr>
              <a:t>excretion </a:t>
            </a:r>
            <a:r>
              <a:rPr lang="en-CA" dirty="0" smtClean="0"/>
              <a:t>of cellular wastes (urea, uric acid, </a:t>
            </a:r>
            <a:r>
              <a:rPr lang="en-CA" dirty="0" err="1" smtClean="0"/>
              <a:t>creatinine</a:t>
            </a:r>
            <a:r>
              <a:rPr lang="en-CA" dirty="0" smtClean="0"/>
              <a:t>)</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Kidney Cont’d</a:t>
            </a:r>
            <a:endParaRPr lang="en-CA" dirty="0"/>
          </a:p>
        </p:txBody>
      </p:sp>
      <p:sp>
        <p:nvSpPr>
          <p:cNvPr id="3" name="Content Placeholder 2"/>
          <p:cNvSpPr>
            <a:spLocks noGrp="1"/>
          </p:cNvSpPr>
          <p:nvPr>
            <p:ph idx="1"/>
          </p:nvPr>
        </p:nvSpPr>
        <p:spPr>
          <a:xfrm>
            <a:off x="1435608" y="1447800"/>
            <a:ext cx="3208400" cy="3925416"/>
          </a:xfrm>
        </p:spPr>
        <p:txBody>
          <a:bodyPr>
            <a:normAutofit/>
          </a:bodyPr>
          <a:lstStyle/>
          <a:p>
            <a:endParaRPr lang="en-CA" dirty="0" smtClean="0"/>
          </a:p>
          <a:p>
            <a:r>
              <a:rPr lang="en-CA" dirty="0" smtClean="0"/>
              <a:t>Composed of </a:t>
            </a:r>
            <a:r>
              <a:rPr lang="en-CA" dirty="0" smtClean="0">
                <a:solidFill>
                  <a:srgbClr val="C00000"/>
                </a:solidFill>
              </a:rPr>
              <a:t>3</a:t>
            </a:r>
            <a:r>
              <a:rPr lang="en-CA" dirty="0" smtClean="0"/>
              <a:t> sections:</a:t>
            </a:r>
          </a:p>
          <a:p>
            <a:pPr lvl="1"/>
            <a:r>
              <a:rPr lang="en-CA" dirty="0" smtClean="0"/>
              <a:t>Outer cortex</a:t>
            </a:r>
          </a:p>
          <a:p>
            <a:pPr lvl="1"/>
            <a:r>
              <a:rPr lang="en-CA" dirty="0" smtClean="0"/>
              <a:t>Medulla</a:t>
            </a:r>
          </a:p>
          <a:p>
            <a:pPr lvl="1"/>
            <a:r>
              <a:rPr lang="en-CA" dirty="0" smtClean="0"/>
              <a:t>Inner pelvis</a:t>
            </a:r>
          </a:p>
          <a:p>
            <a:pPr lvl="1"/>
            <a:endParaRPr lang="en-CA" dirty="0"/>
          </a:p>
        </p:txBody>
      </p:sp>
      <p:pic>
        <p:nvPicPr>
          <p:cNvPr id="4100" name="Picture 4"/>
          <p:cNvPicPr>
            <a:picLocks noChangeAspect="1" noChangeArrowheads="1"/>
          </p:cNvPicPr>
          <p:nvPr/>
        </p:nvPicPr>
        <p:blipFill>
          <a:blip r:embed="rId2" cstate="print"/>
          <a:srcRect/>
          <a:stretch>
            <a:fillRect/>
          </a:stretch>
        </p:blipFill>
        <p:spPr bwMode="auto">
          <a:xfrm>
            <a:off x="4860032" y="2060848"/>
            <a:ext cx="3724275" cy="345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Kidney Cont’d</a:t>
            </a:r>
            <a:endParaRPr lang="en-CA" dirty="0"/>
          </a:p>
        </p:txBody>
      </p:sp>
      <p:sp>
        <p:nvSpPr>
          <p:cNvPr id="3" name="Content Placeholder 2"/>
          <p:cNvSpPr>
            <a:spLocks noGrp="1"/>
          </p:cNvSpPr>
          <p:nvPr>
            <p:ph idx="1"/>
          </p:nvPr>
        </p:nvSpPr>
        <p:spPr>
          <a:xfrm>
            <a:off x="1435608" y="1447800"/>
            <a:ext cx="7498080" cy="5077544"/>
          </a:xfrm>
        </p:spPr>
        <p:txBody>
          <a:bodyPr>
            <a:normAutofit/>
          </a:bodyPr>
          <a:lstStyle/>
          <a:p>
            <a:r>
              <a:rPr lang="en-CA" dirty="0" smtClean="0"/>
              <a:t>In the cortex and medulla, there are about 1,000,000 </a:t>
            </a:r>
            <a:r>
              <a:rPr lang="en-CA" dirty="0" err="1" smtClean="0">
                <a:solidFill>
                  <a:srgbClr val="C00000"/>
                </a:solidFill>
              </a:rPr>
              <a:t>nephrons</a:t>
            </a:r>
            <a:r>
              <a:rPr lang="en-CA" dirty="0" smtClean="0"/>
              <a:t> – these act as </a:t>
            </a:r>
            <a:r>
              <a:rPr lang="en-CA" dirty="0" smtClean="0">
                <a:solidFill>
                  <a:srgbClr val="C00000"/>
                </a:solidFill>
              </a:rPr>
              <a:t>filters</a:t>
            </a:r>
            <a:r>
              <a:rPr lang="en-CA" dirty="0" smtClean="0"/>
              <a:t> and are composed of:</a:t>
            </a:r>
          </a:p>
          <a:p>
            <a:pPr lvl="1"/>
            <a:r>
              <a:rPr lang="en-CA" dirty="0" smtClean="0"/>
              <a:t>Bowman’s capsule</a:t>
            </a:r>
          </a:p>
          <a:p>
            <a:pPr lvl="1"/>
            <a:r>
              <a:rPr lang="en-CA" dirty="0" smtClean="0"/>
              <a:t>The </a:t>
            </a:r>
            <a:r>
              <a:rPr lang="en-CA" dirty="0" err="1" smtClean="0"/>
              <a:t>glomerulus</a:t>
            </a:r>
            <a:endParaRPr lang="en-CA" dirty="0" smtClean="0"/>
          </a:p>
          <a:p>
            <a:pPr lvl="1"/>
            <a:r>
              <a:rPr lang="en-CA" dirty="0" smtClean="0"/>
              <a:t>Proximal tubule</a:t>
            </a:r>
          </a:p>
          <a:p>
            <a:pPr lvl="1"/>
            <a:r>
              <a:rPr lang="en-CA" dirty="0" smtClean="0"/>
              <a:t>The loop of </a:t>
            </a:r>
            <a:r>
              <a:rPr lang="en-CA" dirty="0" err="1" smtClean="0"/>
              <a:t>Henle</a:t>
            </a:r>
            <a:endParaRPr lang="en-CA" dirty="0" smtClean="0"/>
          </a:p>
          <a:p>
            <a:pPr lvl="1"/>
            <a:r>
              <a:rPr lang="en-CA" dirty="0" smtClean="0"/>
              <a:t>Distal tubule</a:t>
            </a:r>
          </a:p>
          <a:p>
            <a:pPr lvl="1"/>
            <a:r>
              <a:rPr lang="en-CA" dirty="0" smtClean="0"/>
              <a:t>Collecting duct</a:t>
            </a:r>
          </a:p>
          <a:p>
            <a:pPr lvl="7">
              <a:buNone/>
            </a:pPr>
            <a:r>
              <a:rPr lang="en-CA" dirty="0" smtClean="0"/>
              <a:t>	Picture of the </a:t>
            </a:r>
            <a:r>
              <a:rPr lang="en-CA" dirty="0" err="1" smtClean="0"/>
              <a:t>nephron</a:t>
            </a:r>
            <a:r>
              <a:rPr lang="en-CA" dirty="0" smtClean="0"/>
              <a:t> on next slide</a:t>
            </a: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The Kidney </a:t>
            </a:r>
            <a:r>
              <a:rPr lang="en-CA" dirty="0" err="1" smtClean="0"/>
              <a:t>Nephron</a:t>
            </a:r>
            <a:endParaRPr lang="en-CA"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2843808" y="1642989"/>
            <a:ext cx="4601481" cy="52150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Kidney Cont’d</a:t>
            </a:r>
            <a:endParaRPr lang="en-CA" dirty="0"/>
          </a:p>
        </p:txBody>
      </p:sp>
      <p:sp>
        <p:nvSpPr>
          <p:cNvPr id="3" name="Content Placeholder 2"/>
          <p:cNvSpPr>
            <a:spLocks noGrp="1"/>
          </p:cNvSpPr>
          <p:nvPr>
            <p:ph idx="1"/>
          </p:nvPr>
        </p:nvSpPr>
        <p:spPr>
          <a:xfrm>
            <a:off x="1403648" y="1124744"/>
            <a:ext cx="7498080" cy="2485256"/>
          </a:xfrm>
        </p:spPr>
        <p:txBody>
          <a:bodyPr>
            <a:normAutofit/>
          </a:bodyPr>
          <a:lstStyle/>
          <a:p>
            <a:endParaRPr lang="en-CA" dirty="0" smtClean="0"/>
          </a:p>
          <a:p>
            <a:r>
              <a:rPr lang="en-CA" dirty="0" smtClean="0"/>
              <a:t>Please go to the following </a:t>
            </a:r>
            <a:r>
              <a:rPr lang="en-CA" dirty="0" smtClean="0">
                <a:solidFill>
                  <a:srgbClr val="C00000"/>
                </a:solidFill>
              </a:rPr>
              <a:t>interactive site </a:t>
            </a:r>
            <a:r>
              <a:rPr lang="en-CA" dirty="0" smtClean="0"/>
              <a:t>to learn more about the kidney:</a:t>
            </a:r>
          </a:p>
          <a:p>
            <a:pPr algn="ctr">
              <a:buNone/>
            </a:pPr>
            <a:r>
              <a:rPr lang="fr-FR" sz="2000" u="sng" dirty="0" smtClean="0">
                <a:hlinkClick r:id="rId2"/>
              </a:rPr>
              <a:t>http://www.biologymad.com/resources/kidney.swf</a:t>
            </a:r>
            <a:endParaRPr lang="fr-FR" sz="2000" u="sng" dirty="0" smtClean="0"/>
          </a:p>
          <a:p>
            <a:endParaRPr lang="en-CA" dirty="0"/>
          </a:p>
        </p:txBody>
      </p:sp>
      <p:pic>
        <p:nvPicPr>
          <p:cNvPr id="5123" name="Picture 3"/>
          <p:cNvPicPr>
            <a:picLocks noChangeAspect="1" noChangeArrowheads="1"/>
          </p:cNvPicPr>
          <p:nvPr/>
        </p:nvPicPr>
        <p:blipFill>
          <a:blip r:embed="rId3" cstate="print"/>
          <a:srcRect/>
          <a:stretch>
            <a:fillRect/>
          </a:stretch>
        </p:blipFill>
        <p:spPr bwMode="auto">
          <a:xfrm>
            <a:off x="2699792" y="3356992"/>
            <a:ext cx="4536504" cy="3284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Kidney Cont’d</a:t>
            </a:r>
            <a:endParaRPr lang="en-CA" dirty="0"/>
          </a:p>
        </p:txBody>
      </p:sp>
      <p:sp>
        <p:nvSpPr>
          <p:cNvPr id="3" name="Content Placeholder 2"/>
          <p:cNvSpPr>
            <a:spLocks noGrp="1"/>
          </p:cNvSpPr>
          <p:nvPr>
            <p:ph idx="1"/>
          </p:nvPr>
        </p:nvSpPr>
        <p:spPr/>
        <p:txBody>
          <a:bodyPr/>
          <a:lstStyle/>
          <a:p>
            <a:r>
              <a:rPr lang="en-CA" i="1" dirty="0" smtClean="0"/>
              <a:t>Homeostatic mechanisms </a:t>
            </a:r>
            <a:r>
              <a:rPr lang="en-CA" dirty="0" smtClean="0"/>
              <a:t>are in place to </a:t>
            </a:r>
            <a:r>
              <a:rPr lang="en-CA" dirty="0" smtClean="0">
                <a:solidFill>
                  <a:srgbClr val="C00000"/>
                </a:solidFill>
              </a:rPr>
              <a:t>control</a:t>
            </a:r>
            <a:r>
              <a:rPr lang="en-CA" dirty="0" smtClean="0"/>
              <a:t> the levels of </a:t>
            </a:r>
            <a:r>
              <a:rPr lang="en-CA" dirty="0" smtClean="0">
                <a:solidFill>
                  <a:srgbClr val="C00000"/>
                </a:solidFill>
              </a:rPr>
              <a:t>water</a:t>
            </a:r>
            <a:r>
              <a:rPr lang="en-CA" dirty="0" smtClean="0"/>
              <a:t> and </a:t>
            </a:r>
            <a:r>
              <a:rPr lang="en-CA" dirty="0" smtClean="0">
                <a:solidFill>
                  <a:srgbClr val="C00000"/>
                </a:solidFill>
              </a:rPr>
              <a:t>electrolytes </a:t>
            </a:r>
            <a:r>
              <a:rPr lang="en-CA" dirty="0" smtClean="0"/>
              <a:t>in the blood</a:t>
            </a:r>
            <a:br>
              <a:rPr lang="en-CA" dirty="0" smtClean="0"/>
            </a:br>
            <a:endParaRPr lang="en-CA" dirty="0" smtClean="0"/>
          </a:p>
          <a:p>
            <a:r>
              <a:rPr lang="en-CA" dirty="0" smtClean="0"/>
              <a:t>One very important hormone involved in this is called </a:t>
            </a:r>
            <a:r>
              <a:rPr lang="en-CA" dirty="0" err="1" smtClean="0">
                <a:solidFill>
                  <a:srgbClr val="C00000"/>
                </a:solidFill>
              </a:rPr>
              <a:t>Antidiuretic</a:t>
            </a:r>
            <a:r>
              <a:rPr lang="en-CA" dirty="0" smtClean="0">
                <a:solidFill>
                  <a:srgbClr val="C00000"/>
                </a:solidFill>
              </a:rPr>
              <a:t> Hormone (ADH)</a:t>
            </a:r>
          </a:p>
          <a:p>
            <a:pPr lvl="1">
              <a:buNone/>
            </a:pPr>
            <a:endParaRPr lang="en-CA"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Expectations</a:t>
            </a:r>
            <a:endParaRPr lang="en-CA" dirty="0"/>
          </a:p>
        </p:txBody>
      </p:sp>
      <p:sp>
        <p:nvSpPr>
          <p:cNvPr id="3" name="Content Placeholder 2"/>
          <p:cNvSpPr>
            <a:spLocks noGrp="1"/>
          </p:cNvSpPr>
          <p:nvPr>
            <p:ph idx="1"/>
          </p:nvPr>
        </p:nvSpPr>
        <p:spPr>
          <a:xfrm>
            <a:off x="1403648" y="1340768"/>
            <a:ext cx="7498080" cy="5123656"/>
          </a:xfrm>
        </p:spPr>
        <p:txBody>
          <a:bodyPr>
            <a:normAutofit fontScale="47500" lnSpcReduction="20000"/>
          </a:bodyPr>
          <a:lstStyle/>
          <a:p>
            <a:r>
              <a:rPr lang="en-US" dirty="0" smtClean="0"/>
              <a:t>The following are a list of expectations that will be covered through studying Kidney Homeostasis:</a:t>
            </a:r>
          </a:p>
          <a:p>
            <a:pPr>
              <a:buNone/>
            </a:pPr>
            <a:endParaRPr lang="en-US" dirty="0" smtClean="0"/>
          </a:p>
          <a:p>
            <a:r>
              <a:rPr lang="en-US" dirty="0" smtClean="0"/>
              <a:t>E1.1 assess on the basis of findings from a case study, the effects on the human body of taking chemical substances to enhance performance or improve health (e.g. the risks and benefits of taking large quantities of vitamins or amino acids; the effects on the human body of substances that people use to cope with stress)</a:t>
            </a:r>
            <a:br>
              <a:rPr lang="en-US" dirty="0" smtClean="0"/>
            </a:br>
            <a:endParaRPr lang="en-CA" dirty="0" smtClean="0"/>
          </a:p>
          <a:p>
            <a:r>
              <a:rPr lang="en-US" dirty="0" smtClean="0"/>
              <a:t>E2.2 plan and construct a model to illustrate the essential components of the homeostatic process (e.g. create a flow chart that illustrates representative feedback mechanisms in living things)</a:t>
            </a:r>
            <a:br>
              <a:rPr lang="en-US" dirty="0" smtClean="0"/>
            </a:br>
            <a:endParaRPr lang="en-CA" dirty="0" smtClean="0"/>
          </a:p>
          <a:p>
            <a:r>
              <a:rPr lang="en-US" dirty="0" smtClean="0"/>
              <a:t>E2.3 plan and conduct an investigation to study a feedback system (e.g., stimulus response loop)</a:t>
            </a:r>
            <a:br>
              <a:rPr lang="en-US" dirty="0" smtClean="0"/>
            </a:br>
            <a:endParaRPr lang="en-CA" dirty="0" smtClean="0"/>
          </a:p>
          <a:p>
            <a:r>
              <a:rPr lang="en-US" dirty="0" smtClean="0"/>
              <a:t>E3.1 describe the anatomy and physiology of the endocrine, excretory, and nervous systems, and explain how these systems interact to maintain homeostasis</a:t>
            </a:r>
            <a:br>
              <a:rPr lang="en-US" dirty="0" smtClean="0"/>
            </a:br>
            <a:endParaRPr lang="en-CA" dirty="0" smtClean="0"/>
          </a:p>
          <a:p>
            <a:r>
              <a:rPr lang="en-US" dirty="0" smtClean="0"/>
              <a:t>E3.3 describe the homeostatic processes involved in maintaining water, ionic, thermal, and acid–base equilibrium, and explain how these processes help body systems respond to both a change in environment and the effects of medical treatments (e.g., the role of feedback mechanisms in water balance or thermoregulation, how the buffering system of blood maintains the body’s pH balance, the effect of medical treatments on the endocrine system, the effect of chemotherapy on homeostasis)</a:t>
            </a:r>
            <a:endParaRPr lang="en-CA" dirty="0" smtClean="0"/>
          </a:p>
          <a:p>
            <a:endParaRPr lang="en-CA"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1832</TotalTime>
  <Words>541</Words>
  <Application>Microsoft Office PowerPoint</Application>
  <PresentationFormat>On-screen Show (4:3)</PresentationFormat>
  <Paragraphs>140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Kidney Homeostasis</vt:lpstr>
      <vt:lpstr>Agenda:</vt:lpstr>
      <vt:lpstr>Introduction: The Kidney</vt:lpstr>
      <vt:lpstr>The Kidney Cont’d</vt:lpstr>
      <vt:lpstr>Kidney Cont’d</vt:lpstr>
      <vt:lpstr>The Kidney Nephron</vt:lpstr>
      <vt:lpstr>The Kidney Cont’d</vt:lpstr>
      <vt:lpstr>The Kidney Cont’d</vt:lpstr>
      <vt:lpstr>Expectations</vt:lpstr>
      <vt:lpstr>Lesson Sequence</vt:lpstr>
      <vt:lpstr>   Lesson 1:  Introduction to the Kidney:    Structure and Function  </vt:lpstr>
      <vt:lpstr>Lesson 2:  The Kidney Nephron:  Filtration and Re-absorption</vt:lpstr>
      <vt:lpstr> Lesson 2:  The Kidney Nephron:  Filtration and Re-absorption </vt:lpstr>
      <vt:lpstr> Lesson 3:   Homeostasis:  Feedback Mechanisms </vt:lpstr>
      <vt:lpstr>Lesson 3:   Homeostasis:  Feedback Mechanisms</vt:lpstr>
      <vt:lpstr>Lesson 3:   Homeostasis:  Feedback Mechanisms</vt:lpstr>
      <vt:lpstr> Lesson 4:  Lab   The Physiological Effects of Coffee </vt:lpstr>
      <vt:lpstr>Lesson 4 Lab: Safety Considerations</vt:lpstr>
      <vt:lpstr> Lesson 5:   Kidney Transplant Article and Case Study </vt:lpstr>
      <vt:lpstr>Assessment and Evaluation</vt:lpstr>
      <vt:lpstr>Student Difficulties</vt:lpstr>
      <vt:lpstr>Student Difficulties cont’d</vt:lpstr>
      <vt:lpstr>Demonstration</vt:lpstr>
      <vt:lpstr>Practical Applications </vt:lpstr>
      <vt:lpstr>Resources</vt:lpstr>
      <vt:lpstr>Thank you for being a part of our presentation!</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Kidney Homeostasis</dc:title>
  <dc:creator>User</dc:creator>
  <cp:lastModifiedBy>User</cp:lastModifiedBy>
  <cp:revision>70</cp:revision>
  <dcterms:created xsi:type="dcterms:W3CDTF">2011-07-18T20:24:48Z</dcterms:created>
  <dcterms:modified xsi:type="dcterms:W3CDTF">2011-07-20T23:14:00Z</dcterms:modified>
</cp:coreProperties>
</file>